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8" r:id="rId1"/>
  </p:sldMasterIdLst>
  <p:notesMasterIdLst>
    <p:notesMasterId r:id="rId76"/>
  </p:notesMasterIdLst>
  <p:sldIdLst>
    <p:sldId id="256" r:id="rId2"/>
    <p:sldId id="313" r:id="rId3"/>
    <p:sldId id="314" r:id="rId4"/>
    <p:sldId id="341" r:id="rId5"/>
    <p:sldId id="351" r:id="rId6"/>
    <p:sldId id="362" r:id="rId7"/>
    <p:sldId id="349" r:id="rId8"/>
    <p:sldId id="378" r:id="rId9"/>
    <p:sldId id="342" r:id="rId10"/>
    <p:sldId id="385" r:id="rId11"/>
    <p:sldId id="343" r:id="rId12"/>
    <p:sldId id="361" r:id="rId13"/>
    <p:sldId id="344" r:id="rId14"/>
    <p:sldId id="345" r:id="rId15"/>
    <p:sldId id="346" r:id="rId16"/>
    <p:sldId id="347" r:id="rId17"/>
    <p:sldId id="317" r:id="rId18"/>
    <p:sldId id="318" r:id="rId19"/>
    <p:sldId id="319" r:id="rId20"/>
    <p:sldId id="320" r:id="rId21"/>
    <p:sldId id="321" r:id="rId22"/>
    <p:sldId id="322" r:id="rId23"/>
    <p:sldId id="372" r:id="rId24"/>
    <p:sldId id="374" r:id="rId25"/>
    <p:sldId id="379" r:id="rId26"/>
    <p:sldId id="380" r:id="rId27"/>
    <p:sldId id="323" r:id="rId28"/>
    <p:sldId id="325" r:id="rId29"/>
    <p:sldId id="326" r:id="rId30"/>
    <p:sldId id="305" r:id="rId31"/>
    <p:sldId id="328" r:id="rId32"/>
    <p:sldId id="358" r:id="rId33"/>
    <p:sldId id="383" r:id="rId34"/>
    <p:sldId id="359" r:id="rId35"/>
    <p:sldId id="384" r:id="rId36"/>
    <p:sldId id="329" r:id="rId37"/>
    <p:sldId id="330" r:id="rId38"/>
    <p:sldId id="331" r:id="rId39"/>
    <p:sldId id="370" r:id="rId40"/>
    <p:sldId id="377" r:id="rId41"/>
    <p:sldId id="357" r:id="rId42"/>
    <p:sldId id="348" r:id="rId43"/>
    <p:sldId id="375" r:id="rId44"/>
    <p:sldId id="373" r:id="rId45"/>
    <p:sldId id="376" r:id="rId46"/>
    <p:sldId id="353" r:id="rId47"/>
    <p:sldId id="354" r:id="rId48"/>
    <p:sldId id="355" r:id="rId49"/>
    <p:sldId id="261" r:id="rId50"/>
    <p:sldId id="332" r:id="rId51"/>
    <p:sldId id="333" r:id="rId52"/>
    <p:sldId id="334" r:id="rId53"/>
    <p:sldId id="269" r:id="rId54"/>
    <p:sldId id="270" r:id="rId55"/>
    <p:sldId id="264" r:id="rId56"/>
    <p:sldId id="335" r:id="rId57"/>
    <p:sldId id="336" r:id="rId58"/>
    <p:sldId id="281" r:id="rId59"/>
    <p:sldId id="339" r:id="rId60"/>
    <p:sldId id="340" r:id="rId61"/>
    <p:sldId id="363" r:id="rId62"/>
    <p:sldId id="364" r:id="rId63"/>
    <p:sldId id="365" r:id="rId64"/>
    <p:sldId id="366" r:id="rId65"/>
    <p:sldId id="360" r:id="rId66"/>
    <p:sldId id="337" r:id="rId67"/>
    <p:sldId id="368" r:id="rId68"/>
    <p:sldId id="369" r:id="rId69"/>
    <p:sldId id="381" r:id="rId70"/>
    <p:sldId id="382" r:id="rId71"/>
    <p:sldId id="338" r:id="rId72"/>
    <p:sldId id="277" r:id="rId73"/>
    <p:sldId id="278" r:id="rId74"/>
    <p:sldId id="279" r:id="rId7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微软雅黑" pitchFamily="34" charset="-122"/>
        <a:cs typeface="+mn-cs"/>
      </a:defRPr>
    </a:lvl1pPr>
    <a:lvl2pPr marL="457200" algn="l" rtl="0" fontAlgn="base">
      <a:spcBef>
        <a:spcPct val="0"/>
      </a:spcBef>
      <a:spcAft>
        <a:spcPct val="0"/>
      </a:spcAft>
      <a:defRPr kern="1200">
        <a:solidFill>
          <a:schemeClr val="tx1"/>
        </a:solidFill>
        <a:latin typeface="Arial" charset="0"/>
        <a:ea typeface="微软雅黑" pitchFamily="34" charset="-122"/>
        <a:cs typeface="+mn-cs"/>
      </a:defRPr>
    </a:lvl2pPr>
    <a:lvl3pPr marL="914400" algn="l" rtl="0" fontAlgn="base">
      <a:spcBef>
        <a:spcPct val="0"/>
      </a:spcBef>
      <a:spcAft>
        <a:spcPct val="0"/>
      </a:spcAft>
      <a:defRPr kern="1200">
        <a:solidFill>
          <a:schemeClr val="tx1"/>
        </a:solidFill>
        <a:latin typeface="Arial" charset="0"/>
        <a:ea typeface="微软雅黑" pitchFamily="34" charset="-122"/>
        <a:cs typeface="+mn-cs"/>
      </a:defRPr>
    </a:lvl3pPr>
    <a:lvl4pPr marL="1371600" algn="l" rtl="0" fontAlgn="base">
      <a:spcBef>
        <a:spcPct val="0"/>
      </a:spcBef>
      <a:spcAft>
        <a:spcPct val="0"/>
      </a:spcAft>
      <a:defRPr kern="1200">
        <a:solidFill>
          <a:schemeClr val="tx1"/>
        </a:solidFill>
        <a:latin typeface="Arial" charset="0"/>
        <a:ea typeface="微软雅黑" pitchFamily="34" charset="-122"/>
        <a:cs typeface="+mn-cs"/>
      </a:defRPr>
    </a:lvl4pPr>
    <a:lvl5pPr marL="1828800" algn="l" rtl="0" fontAlgn="base">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77043" autoAdjust="0"/>
  </p:normalViewPr>
  <p:slideViewPr>
    <p:cSldViewPr>
      <p:cViewPr varScale="1">
        <p:scale>
          <a:sx n="115" d="100"/>
          <a:sy n="115" d="100"/>
        </p:scale>
        <p:origin x="76" y="39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image" Target="../media/image13.jpeg"/></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image" Target="../media/image13.jpe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200" b="0"/>
            </a:pPr>
            <a:r>
              <a:rPr lang="zh-CN" altLang="en-US" sz="3200" b="0" dirty="0"/>
              <a:t>中国历年国防经费</a:t>
            </a:r>
          </a:p>
        </c:rich>
      </c:tx>
      <c:layout>
        <c:manualLayout>
          <c:xMode val="edge"/>
          <c:yMode val="edge"/>
          <c:x val="0.31250000000000011"/>
          <c:y val="2.293899041348885E-2"/>
        </c:manualLayout>
      </c:layout>
      <c:overlay val="0"/>
    </c:title>
    <c:autoTitleDeleted val="0"/>
    <c:plotArea>
      <c:layout>
        <c:manualLayout>
          <c:layoutTarget val="inner"/>
          <c:xMode val="edge"/>
          <c:yMode val="edge"/>
          <c:x val="0.10433125546806649"/>
          <c:y val="0.12130912802566346"/>
          <c:w val="0.87899201662292215"/>
          <c:h val="0.72205365995917181"/>
        </c:manualLayout>
      </c:layout>
      <c:barChart>
        <c:barDir val="col"/>
        <c:grouping val="clustered"/>
        <c:varyColors val="0"/>
        <c:ser>
          <c:idx val="0"/>
          <c:order val="0"/>
          <c:tx>
            <c:strRef>
              <c:f>Sheet1!$B$1</c:f>
              <c:strCache>
                <c:ptCount val="1"/>
                <c:pt idx="0">
                  <c:v>亿元</c:v>
                </c:pt>
              </c:strCache>
            </c:strRef>
          </c:tx>
          <c:spPr>
            <a:gradFill>
              <a:gsLst>
                <a:gs pos="0">
                  <a:srgbClr val="000000"/>
                </a:gs>
                <a:gs pos="39999">
                  <a:srgbClr val="0A128C"/>
                </a:gs>
                <a:gs pos="70000">
                  <a:srgbClr val="181CC7"/>
                </a:gs>
                <a:gs pos="88000">
                  <a:srgbClr val="7005D4"/>
                </a:gs>
                <a:gs pos="100000">
                  <a:srgbClr val="8C3D91"/>
                </a:gs>
              </a:gsLst>
              <a:lin ang="5400000" scaled="0"/>
            </a:gradFill>
          </c:spPr>
          <c:invertIfNegative val="0"/>
          <c:dLbls>
            <c:numFmt formatCode="#,##0_);[Red]\(#,##0\)" sourceLinked="0"/>
            <c:spPr>
              <a:noFill/>
              <a:ln>
                <a:noFill/>
              </a:ln>
              <a:effectLst/>
            </c:spPr>
            <c:txPr>
              <a:bodyPr rot="-5400000" vert="horz" anchor="ctr" anchorCtr="1"/>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Sheet1!$A$2:$A$46</c:f>
              <c:numCache>
                <c:formatCode>General</c:formatCode>
                <c:ptCount val="45"/>
                <c:pt idx="0">
                  <c:v>1978</c:v>
                </c:pt>
                <c:pt idx="1">
                  <c:v>1979</c:v>
                </c:pt>
                <c:pt idx="2">
                  <c:v>1980</c:v>
                </c:pt>
                <c:pt idx="3">
                  <c:v>1981</c:v>
                </c:pt>
                <c:pt idx="4">
                  <c:v>1982</c:v>
                </c:pt>
                <c:pt idx="5">
                  <c:v>1983</c:v>
                </c:pt>
                <c:pt idx="6">
                  <c:v>1984</c:v>
                </c:pt>
                <c:pt idx="7">
                  <c:v>1985</c:v>
                </c:pt>
                <c:pt idx="8">
                  <c:v>1986</c:v>
                </c:pt>
                <c:pt idx="9">
                  <c:v>1987</c:v>
                </c:pt>
                <c:pt idx="10">
                  <c:v>1988</c:v>
                </c:pt>
                <c:pt idx="11">
                  <c:v>1989</c:v>
                </c:pt>
                <c:pt idx="12">
                  <c:v>1990</c:v>
                </c:pt>
                <c:pt idx="13">
                  <c:v>1991</c:v>
                </c:pt>
                <c:pt idx="14">
                  <c:v>1992</c:v>
                </c:pt>
                <c:pt idx="15">
                  <c:v>1993</c:v>
                </c:pt>
                <c:pt idx="16">
                  <c:v>1994</c:v>
                </c:pt>
                <c:pt idx="17">
                  <c:v>1995</c:v>
                </c:pt>
                <c:pt idx="18">
                  <c:v>1996</c:v>
                </c:pt>
                <c:pt idx="19">
                  <c:v>1997</c:v>
                </c:pt>
                <c:pt idx="20">
                  <c:v>1998</c:v>
                </c:pt>
                <c:pt idx="21">
                  <c:v>1999</c:v>
                </c:pt>
                <c:pt idx="22">
                  <c:v>2000</c:v>
                </c:pt>
                <c:pt idx="23">
                  <c:v>2001</c:v>
                </c:pt>
                <c:pt idx="24">
                  <c:v>2002</c:v>
                </c:pt>
                <c:pt idx="25">
                  <c:v>2003</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2016</c:v>
                </c:pt>
                <c:pt idx="39">
                  <c:v>2017</c:v>
                </c:pt>
                <c:pt idx="40">
                  <c:v>2018</c:v>
                </c:pt>
                <c:pt idx="41">
                  <c:v>2019</c:v>
                </c:pt>
                <c:pt idx="42">
                  <c:v>2020</c:v>
                </c:pt>
                <c:pt idx="43">
                  <c:v>2021</c:v>
                </c:pt>
              </c:numCache>
            </c:numRef>
          </c:cat>
          <c:val>
            <c:numRef>
              <c:f>Sheet1!$B$2:$B$46</c:f>
              <c:numCache>
                <c:formatCode>0.00_ </c:formatCode>
                <c:ptCount val="45"/>
                <c:pt idx="0">
                  <c:v>167.84</c:v>
                </c:pt>
                <c:pt idx="1">
                  <c:v>223</c:v>
                </c:pt>
                <c:pt idx="2">
                  <c:v>193.84</c:v>
                </c:pt>
                <c:pt idx="3">
                  <c:v>168</c:v>
                </c:pt>
                <c:pt idx="4">
                  <c:v>176</c:v>
                </c:pt>
                <c:pt idx="5">
                  <c:v>177</c:v>
                </c:pt>
                <c:pt idx="6">
                  <c:v>181</c:v>
                </c:pt>
                <c:pt idx="7">
                  <c:v>191.53</c:v>
                </c:pt>
                <c:pt idx="8">
                  <c:v>201</c:v>
                </c:pt>
                <c:pt idx="9">
                  <c:v>219</c:v>
                </c:pt>
                <c:pt idx="10">
                  <c:v>218</c:v>
                </c:pt>
                <c:pt idx="11">
                  <c:v>251</c:v>
                </c:pt>
                <c:pt idx="12">
                  <c:v>290.31</c:v>
                </c:pt>
                <c:pt idx="13">
                  <c:v>330.31</c:v>
                </c:pt>
                <c:pt idx="14">
                  <c:v>377.86</c:v>
                </c:pt>
                <c:pt idx="15">
                  <c:v>425.8</c:v>
                </c:pt>
                <c:pt idx="16">
                  <c:v>550.71</c:v>
                </c:pt>
                <c:pt idx="17">
                  <c:v>636.72</c:v>
                </c:pt>
                <c:pt idx="18">
                  <c:v>720.06</c:v>
                </c:pt>
                <c:pt idx="19">
                  <c:v>812.57</c:v>
                </c:pt>
                <c:pt idx="20">
                  <c:v>934.7</c:v>
                </c:pt>
                <c:pt idx="21">
                  <c:v>1076.4000000000001</c:v>
                </c:pt>
                <c:pt idx="22">
                  <c:v>1207.54</c:v>
                </c:pt>
                <c:pt idx="23">
                  <c:v>1442.04</c:v>
                </c:pt>
                <c:pt idx="24">
                  <c:v>1707.78</c:v>
                </c:pt>
                <c:pt idx="25">
                  <c:v>1907.87</c:v>
                </c:pt>
                <c:pt idx="26">
                  <c:v>2200.0100000000002</c:v>
                </c:pt>
                <c:pt idx="27">
                  <c:v>2474.96</c:v>
                </c:pt>
                <c:pt idx="28">
                  <c:v>2979.38</c:v>
                </c:pt>
                <c:pt idx="29">
                  <c:v>3509.21</c:v>
                </c:pt>
                <c:pt idx="30">
                  <c:v>4177.6899999999996</c:v>
                </c:pt>
                <c:pt idx="31">
                  <c:v>4806.8599999999997</c:v>
                </c:pt>
                <c:pt idx="32">
                  <c:v>5321.15</c:v>
                </c:pt>
                <c:pt idx="33">
                  <c:v>6026.7</c:v>
                </c:pt>
                <c:pt idx="34">
                  <c:v>6702.74</c:v>
                </c:pt>
                <c:pt idx="35">
                  <c:v>7201.68</c:v>
                </c:pt>
                <c:pt idx="36">
                  <c:v>8082.3</c:v>
                </c:pt>
                <c:pt idx="37">
                  <c:v>8868.98</c:v>
                </c:pt>
                <c:pt idx="38">
                  <c:v>9543.5400000000009</c:v>
                </c:pt>
                <c:pt idx="39">
                  <c:v>10443.969999999999</c:v>
                </c:pt>
                <c:pt idx="40">
                  <c:v>11069.51</c:v>
                </c:pt>
                <c:pt idx="41">
                  <c:v>11899</c:v>
                </c:pt>
                <c:pt idx="42">
                  <c:v>12680</c:v>
                </c:pt>
                <c:pt idx="43">
                  <c:v>13553.43</c:v>
                </c:pt>
              </c:numCache>
            </c:numRef>
          </c:val>
          <c:extLst>
            <c:ext xmlns:c16="http://schemas.microsoft.com/office/drawing/2014/chart" uri="{C3380CC4-5D6E-409C-BE32-E72D297353CC}">
              <c16:uniqueId val="{00000000-08FB-40A2-BB32-5C50F69152A4}"/>
            </c:ext>
          </c:extLst>
        </c:ser>
        <c:dLbls>
          <c:showLegendKey val="0"/>
          <c:showVal val="0"/>
          <c:showCatName val="0"/>
          <c:showSerName val="0"/>
          <c:showPercent val="0"/>
          <c:showBubbleSize val="0"/>
        </c:dLbls>
        <c:gapWidth val="150"/>
        <c:axId val="694139232"/>
        <c:axId val="694137056"/>
      </c:barChart>
      <c:dateAx>
        <c:axId val="694139232"/>
        <c:scaling>
          <c:orientation val="minMax"/>
        </c:scaling>
        <c:delete val="0"/>
        <c:axPos val="b"/>
        <c:numFmt formatCode="General" sourceLinked="1"/>
        <c:majorTickMark val="in"/>
        <c:minorTickMark val="none"/>
        <c:tickLblPos val="nextTo"/>
        <c:crossAx val="694137056"/>
        <c:crosses val="autoZero"/>
        <c:auto val="0"/>
        <c:lblOffset val="10"/>
        <c:baseTimeUnit val="days"/>
      </c:dateAx>
      <c:valAx>
        <c:axId val="694137056"/>
        <c:scaling>
          <c:orientation val="minMax"/>
        </c:scaling>
        <c:delete val="0"/>
        <c:axPos val="l"/>
        <c:majorGridlines>
          <c:spPr>
            <a:ln w="19050" cap="rnd">
              <a:solidFill>
                <a:srgbClr val="000000"/>
              </a:solidFill>
            </a:ln>
          </c:spPr>
        </c:majorGridlines>
        <c:minorGridlines/>
        <c:numFmt formatCode="0_ " sourceLinked="0"/>
        <c:majorTickMark val="out"/>
        <c:minorTickMark val="none"/>
        <c:tickLblPos val="nextTo"/>
        <c:crossAx val="694139232"/>
        <c:crosses val="autoZero"/>
        <c:crossBetween val="between"/>
      </c:valAx>
    </c:plotArea>
    <c:legend>
      <c:legendPos val="r"/>
      <c:layout>
        <c:manualLayout>
          <c:xMode val="edge"/>
          <c:yMode val="edge"/>
          <c:x val="0.80541797900262468"/>
          <c:y val="6.0332254117052071E-2"/>
          <c:w val="8.3470909886264211E-2"/>
          <c:h val="4.9526996211454143E-2"/>
        </c:manualLayout>
      </c:layout>
      <c:overlay val="0"/>
    </c:legend>
    <c:plotVisOnly val="1"/>
    <c:dispBlanksAs val="gap"/>
    <c:showDLblsOverMax val="0"/>
  </c:chart>
  <c:spPr>
    <a:blipFill>
      <a:blip xmlns:r="http://schemas.openxmlformats.org/officeDocument/2006/relationships" r:embed="rId1"/>
      <a:tile tx="0" ty="0" sx="100000" sy="100000" flip="none" algn="tl"/>
    </a:blipFill>
  </c:spPr>
  <c:txPr>
    <a:bodyPr/>
    <a:lstStyle/>
    <a:p>
      <a:pPr>
        <a:defRPr sz="18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200" b="0"/>
            </a:pPr>
            <a:r>
              <a:rPr lang="en-US" altLang="zh-CN" sz="3200" b="0" dirty="0"/>
              <a:t>SIPRI Data</a:t>
            </a:r>
            <a:endParaRPr lang="zh-CN" altLang="en-US" sz="3200" b="0" dirty="0"/>
          </a:p>
        </c:rich>
      </c:tx>
      <c:layout>
        <c:manualLayout>
          <c:xMode val="edge"/>
          <c:yMode val="edge"/>
          <c:x val="0.31250000000000011"/>
          <c:y val="2.293899041348885E-2"/>
        </c:manualLayout>
      </c:layout>
      <c:overlay val="0"/>
    </c:title>
    <c:autoTitleDeleted val="0"/>
    <c:plotArea>
      <c:layout>
        <c:manualLayout>
          <c:layoutTarget val="inner"/>
          <c:xMode val="edge"/>
          <c:yMode val="edge"/>
          <c:x val="9.309262904636921E-2"/>
          <c:y val="0.15093870743906643"/>
          <c:w val="0.87899201662292215"/>
          <c:h val="0.74797951746840241"/>
        </c:manualLayout>
      </c:layout>
      <c:barChart>
        <c:barDir val="col"/>
        <c:grouping val="clustered"/>
        <c:varyColors val="0"/>
        <c:ser>
          <c:idx val="0"/>
          <c:order val="0"/>
          <c:tx>
            <c:strRef>
              <c:f>Sheet1!$B$1</c:f>
              <c:strCache>
                <c:ptCount val="1"/>
                <c:pt idx="0">
                  <c:v>亿元</c:v>
                </c:pt>
              </c:strCache>
            </c:strRef>
          </c:tx>
          <c:spPr>
            <a:gradFill>
              <a:gsLst>
                <a:gs pos="0">
                  <a:srgbClr val="000000"/>
                </a:gs>
                <a:gs pos="39999">
                  <a:srgbClr val="0A128C"/>
                </a:gs>
                <a:gs pos="70000">
                  <a:srgbClr val="181CC7"/>
                </a:gs>
                <a:gs pos="88000">
                  <a:srgbClr val="7005D4"/>
                </a:gs>
                <a:gs pos="100000">
                  <a:srgbClr val="8C3D91"/>
                </a:gs>
              </a:gsLst>
              <a:lin ang="5400000" scaled="0"/>
            </a:gradFill>
          </c:spPr>
          <c:invertIfNegative val="0"/>
          <c:dLbls>
            <c:numFmt formatCode="#,##0_);[Red]\(#,##0\)" sourceLinked="0"/>
            <c:spPr>
              <a:noFill/>
              <a:ln>
                <a:noFill/>
              </a:ln>
              <a:effectLst/>
            </c:spPr>
            <c:txPr>
              <a:bodyPr rot="-5400000" vert="horz" anchor="ctr" anchorCtr="1"/>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Sheet1!$A$2:$A$32</c:f>
              <c:numCache>
                <c:formatCode>General</c:formatCode>
                <c:ptCount val="31"/>
                <c:pt idx="0">
                  <c:v>1989</c:v>
                </c:pt>
                <c:pt idx="1">
                  <c:v>1990</c:v>
                </c:pt>
                <c:pt idx="2">
                  <c:v>1991</c:v>
                </c:pt>
                <c:pt idx="3">
                  <c:v>1992</c:v>
                </c:pt>
                <c:pt idx="4">
                  <c:v>1993</c:v>
                </c:pt>
                <c:pt idx="5">
                  <c:v>1994</c:v>
                </c:pt>
                <c:pt idx="6">
                  <c:v>1995</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2013</c:v>
                </c:pt>
                <c:pt idx="25">
                  <c:v>2014</c:v>
                </c:pt>
                <c:pt idx="26">
                  <c:v>2015</c:v>
                </c:pt>
                <c:pt idx="27">
                  <c:v>2016</c:v>
                </c:pt>
                <c:pt idx="28">
                  <c:v>2017</c:v>
                </c:pt>
                <c:pt idx="29">
                  <c:v>2018</c:v>
                </c:pt>
                <c:pt idx="30">
                  <c:v>2019</c:v>
                </c:pt>
              </c:numCache>
            </c:numRef>
          </c:cat>
          <c:val>
            <c:numRef>
              <c:f>Sheet1!$B$2:$B$32</c:f>
              <c:numCache>
                <c:formatCode>0.00_ </c:formatCode>
                <c:ptCount val="31"/>
                <c:pt idx="0">
                  <c:v>429.35</c:v>
                </c:pt>
                <c:pt idx="1">
                  <c:v>482.39</c:v>
                </c:pt>
                <c:pt idx="2">
                  <c:v>529.87</c:v>
                </c:pt>
                <c:pt idx="3">
                  <c:v>684.93</c:v>
                </c:pt>
                <c:pt idx="4">
                  <c:v>724.69</c:v>
                </c:pt>
                <c:pt idx="5">
                  <c:v>866.23</c:v>
                </c:pt>
                <c:pt idx="6">
                  <c:v>1052.8</c:v>
                </c:pt>
                <c:pt idx="7">
                  <c:v>1210.81</c:v>
                </c:pt>
                <c:pt idx="8">
                  <c:v>1335.07</c:v>
                </c:pt>
                <c:pt idx="9">
                  <c:v>1451.14</c:v>
                </c:pt>
                <c:pt idx="10">
                  <c:v>1740.7</c:v>
                </c:pt>
                <c:pt idx="11">
                  <c:v>1898.24</c:v>
                </c:pt>
                <c:pt idx="12">
                  <c:v>2307.27</c:v>
                </c:pt>
                <c:pt idx="13">
                  <c:v>2660.03</c:v>
                </c:pt>
                <c:pt idx="14">
                  <c:v>2907.42</c:v>
                </c:pt>
                <c:pt idx="15">
                  <c:v>3339.91</c:v>
                </c:pt>
                <c:pt idx="16">
                  <c:v>3762.74</c:v>
                </c:pt>
                <c:pt idx="17">
                  <c:v>4412.3</c:v>
                </c:pt>
                <c:pt idx="18">
                  <c:v>5174</c:v>
                </c:pt>
                <c:pt idx="19">
                  <c:v>6000</c:v>
                </c:pt>
                <c:pt idx="20">
                  <c:v>7217</c:v>
                </c:pt>
                <c:pt idx="21">
                  <c:v>7834</c:v>
                </c:pt>
                <c:pt idx="22">
                  <c:v>8914.7000000000007</c:v>
                </c:pt>
                <c:pt idx="23">
                  <c:v>9935</c:v>
                </c:pt>
                <c:pt idx="24">
                  <c:v>11144.96</c:v>
                </c:pt>
                <c:pt idx="25">
                  <c:v>12334.3</c:v>
                </c:pt>
                <c:pt idx="26">
                  <c:v>13356.19</c:v>
                </c:pt>
                <c:pt idx="27">
                  <c:v>14390.97</c:v>
                </c:pt>
                <c:pt idx="28">
                  <c:v>15457.57</c:v>
                </c:pt>
                <c:pt idx="29">
                  <c:v>16771.72</c:v>
                </c:pt>
                <c:pt idx="30">
                  <c:v>18035.54</c:v>
                </c:pt>
              </c:numCache>
            </c:numRef>
          </c:val>
          <c:extLst>
            <c:ext xmlns:c16="http://schemas.microsoft.com/office/drawing/2014/chart" uri="{C3380CC4-5D6E-409C-BE32-E72D297353CC}">
              <c16:uniqueId val="{00000000-75FF-4F62-85F5-9EA50C0A57F5}"/>
            </c:ext>
          </c:extLst>
        </c:ser>
        <c:dLbls>
          <c:showLegendKey val="0"/>
          <c:showVal val="0"/>
          <c:showCatName val="0"/>
          <c:showSerName val="0"/>
          <c:showPercent val="0"/>
          <c:showBubbleSize val="0"/>
        </c:dLbls>
        <c:gapWidth val="150"/>
        <c:axId val="694149024"/>
        <c:axId val="694144128"/>
      </c:barChart>
      <c:dateAx>
        <c:axId val="694149024"/>
        <c:scaling>
          <c:orientation val="minMax"/>
        </c:scaling>
        <c:delete val="0"/>
        <c:axPos val="b"/>
        <c:numFmt formatCode="General" sourceLinked="1"/>
        <c:majorTickMark val="in"/>
        <c:minorTickMark val="none"/>
        <c:tickLblPos val="nextTo"/>
        <c:crossAx val="694144128"/>
        <c:crosses val="autoZero"/>
        <c:auto val="0"/>
        <c:lblOffset val="10"/>
        <c:baseTimeUnit val="days"/>
      </c:dateAx>
      <c:valAx>
        <c:axId val="694144128"/>
        <c:scaling>
          <c:orientation val="minMax"/>
        </c:scaling>
        <c:delete val="0"/>
        <c:axPos val="l"/>
        <c:majorGridlines>
          <c:spPr>
            <a:ln w="19050" cap="rnd">
              <a:solidFill>
                <a:srgbClr val="000000"/>
              </a:solidFill>
            </a:ln>
          </c:spPr>
        </c:majorGridlines>
        <c:minorGridlines/>
        <c:numFmt formatCode="0_ " sourceLinked="0"/>
        <c:majorTickMark val="out"/>
        <c:minorTickMark val="none"/>
        <c:tickLblPos val="nextTo"/>
        <c:crossAx val="694149024"/>
        <c:crosses val="autoZero"/>
        <c:crossBetween val="between"/>
      </c:valAx>
    </c:plotArea>
    <c:legend>
      <c:legendPos val="r"/>
      <c:layout>
        <c:manualLayout>
          <c:xMode val="edge"/>
          <c:yMode val="edge"/>
          <c:x val="0.80541797900262468"/>
          <c:y val="6.0332254117052071E-2"/>
          <c:w val="8.3470909886264211E-2"/>
          <c:h val="4.9526996211454143E-2"/>
        </c:manualLayout>
      </c:layout>
      <c:overlay val="0"/>
    </c:legend>
    <c:plotVisOnly val="1"/>
    <c:dispBlanksAs val="gap"/>
    <c:showDLblsOverMax val="0"/>
  </c:chart>
  <c:spPr>
    <a:blipFill>
      <a:blip xmlns:r="http://schemas.openxmlformats.org/officeDocument/2006/relationships" r:embed="rId1"/>
      <a:tile tx="0" ty="0" sx="100000" sy="100000" flip="none" algn="tl"/>
    </a:blipFill>
  </c:spPr>
  <c:txPr>
    <a:bodyPr/>
    <a:lstStyle/>
    <a:p>
      <a:pPr>
        <a:defRPr sz="1800"/>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DE2770-AD59-471E-835C-0907EFCF608D}" type="datetimeFigureOut">
              <a:rPr lang="zh-CN" altLang="en-US" smtClean="0"/>
              <a:t>2022-03-09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11F842-73DA-46FE-95A4-CEA2BB45AA17}" type="slidenum">
              <a:rPr lang="zh-CN" altLang="en-US" smtClean="0"/>
              <a:t>‹#›</a:t>
            </a:fld>
            <a:endParaRPr lang="zh-CN" altLang="en-US"/>
          </a:p>
        </p:txBody>
      </p:sp>
    </p:spTree>
    <p:extLst>
      <p:ext uri="{BB962C8B-B14F-4D97-AF65-F5344CB8AC3E}">
        <p14:creationId xmlns:p14="http://schemas.microsoft.com/office/powerpoint/2010/main" val="1661549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来源：</a:t>
            </a:r>
            <a:r>
              <a:rPr lang="en-US" altLang="zh-CN" sz="1200" b="0" i="0" u="none" strike="noStrike" kern="1200" baseline="0" dirty="0">
                <a:solidFill>
                  <a:schemeClr val="tx1"/>
                </a:solidFill>
                <a:latin typeface="+mn-lt"/>
                <a:ea typeface="+mn-ea"/>
                <a:cs typeface="+mn-cs"/>
              </a:rPr>
              <a:t>2019</a:t>
            </a:r>
            <a:r>
              <a:rPr lang="zh-CN" altLang="en-US" sz="1200" b="0" i="0" u="none" strike="noStrike" kern="1200" baseline="0" dirty="0">
                <a:solidFill>
                  <a:schemeClr val="tx1"/>
                </a:solidFill>
                <a:latin typeface="+mn-lt"/>
                <a:ea typeface="+mn-ea"/>
                <a:cs typeface="+mn-cs"/>
              </a:rPr>
              <a:t>年</a:t>
            </a:r>
            <a:r>
              <a:rPr lang="en-US" altLang="zh-CN" sz="1200" b="0" i="0" u="none" strike="noStrike" kern="1200" baseline="0" dirty="0">
                <a:solidFill>
                  <a:schemeClr val="tx1"/>
                </a:solidFill>
                <a:latin typeface="+mn-lt"/>
                <a:ea typeface="+mn-ea"/>
                <a:cs typeface="+mn-cs"/>
              </a:rPr>
              <a:t>7</a:t>
            </a:r>
            <a:r>
              <a:rPr lang="zh-CN" altLang="en-US" sz="1200" b="0" i="0" u="none" strike="noStrike" kern="1200" baseline="0" dirty="0">
                <a:solidFill>
                  <a:schemeClr val="tx1"/>
                </a:solidFill>
                <a:latin typeface="+mn-lt"/>
                <a:ea typeface="+mn-ea"/>
                <a:cs typeface="+mn-cs"/>
              </a:rPr>
              <a:t>月</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新时代的中国国防</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白皮书</a:t>
            </a:r>
            <a:endParaRPr lang="zh-CN" altLang="en-US" dirty="0"/>
          </a:p>
        </p:txBody>
      </p:sp>
      <p:sp>
        <p:nvSpPr>
          <p:cNvPr id="4" name="灯片编号占位符 3"/>
          <p:cNvSpPr>
            <a:spLocks noGrp="1"/>
          </p:cNvSpPr>
          <p:nvPr>
            <p:ph type="sldNum" sz="quarter" idx="10"/>
          </p:nvPr>
        </p:nvSpPr>
        <p:spPr/>
        <p:txBody>
          <a:bodyPr/>
          <a:lstStyle/>
          <a:p>
            <a:fld id="{B911F842-73DA-46FE-95A4-CEA2BB45AA17}" type="slidenum">
              <a:rPr lang="zh-CN" altLang="en-US" smtClean="0"/>
              <a:t>5</a:t>
            </a:fld>
            <a:endParaRPr lang="zh-CN" altLang="en-US"/>
          </a:p>
        </p:txBody>
      </p:sp>
    </p:spTree>
    <p:extLst>
      <p:ext uri="{BB962C8B-B14F-4D97-AF65-F5344CB8AC3E}">
        <p14:creationId xmlns:p14="http://schemas.microsoft.com/office/powerpoint/2010/main" val="3907660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 CMPR</a:t>
            </a:r>
            <a:r>
              <a:rPr lang="zh-CN" altLang="en-US" dirty="0"/>
              <a:t>：</a:t>
            </a:r>
            <a:r>
              <a:rPr lang="en-US" altLang="zh-CN" dirty="0"/>
              <a:t>15 Army Aviation/Air Assault Brigades; 15 Artillery Brigades, 8 Marine Brigades. 6300</a:t>
            </a:r>
            <a:r>
              <a:rPr lang="en-US" altLang="zh-CN" baseline="0" dirty="0"/>
              <a:t> Tanks, 7000 Artillery Pieces.</a:t>
            </a:r>
            <a:endParaRPr lang="zh-CN" altLang="en-US" dirty="0"/>
          </a:p>
        </p:txBody>
      </p:sp>
      <p:sp>
        <p:nvSpPr>
          <p:cNvPr id="4" name="灯片编号占位符 3"/>
          <p:cNvSpPr>
            <a:spLocks noGrp="1"/>
          </p:cNvSpPr>
          <p:nvPr>
            <p:ph type="sldNum" sz="quarter" idx="5"/>
          </p:nvPr>
        </p:nvSpPr>
        <p:spPr/>
        <p:txBody>
          <a:bodyPr/>
          <a:lstStyle/>
          <a:p>
            <a:fld id="{B911F842-73DA-46FE-95A4-CEA2BB45AA17}" type="slidenum">
              <a:rPr lang="zh-CN" altLang="en-US" smtClean="0"/>
              <a:t>31</a:t>
            </a:fld>
            <a:endParaRPr lang="zh-CN" altLang="en-US"/>
          </a:p>
        </p:txBody>
      </p:sp>
    </p:spTree>
    <p:extLst>
      <p:ext uri="{BB962C8B-B14F-4D97-AF65-F5344CB8AC3E}">
        <p14:creationId xmlns:p14="http://schemas.microsoft.com/office/powerpoint/2010/main" val="1101172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据称</a:t>
            </a:r>
            <a:r>
              <a:rPr lang="en-US" altLang="zh-CN" dirty="0"/>
              <a:t>99</a:t>
            </a:r>
            <a:r>
              <a:rPr lang="zh-CN" altLang="en-US" dirty="0"/>
              <a:t>价：</a:t>
            </a:r>
            <a:r>
              <a:rPr lang="en-US" altLang="zh-CN" dirty="0"/>
              <a:t>RMB24M</a:t>
            </a:r>
            <a:r>
              <a:rPr lang="zh-CN" altLang="en-US" dirty="0"/>
              <a:t>（众说纷纭）。</a:t>
            </a:r>
          </a:p>
        </p:txBody>
      </p:sp>
      <p:sp>
        <p:nvSpPr>
          <p:cNvPr id="4" name="灯片编号占位符 3"/>
          <p:cNvSpPr>
            <a:spLocks noGrp="1"/>
          </p:cNvSpPr>
          <p:nvPr>
            <p:ph type="sldNum" sz="quarter" idx="10"/>
          </p:nvPr>
        </p:nvSpPr>
        <p:spPr/>
        <p:txBody>
          <a:bodyPr/>
          <a:lstStyle/>
          <a:p>
            <a:fld id="{B911F842-73DA-46FE-95A4-CEA2BB45AA17}" type="slidenum">
              <a:rPr lang="zh-CN" altLang="en-US" smtClean="0"/>
              <a:t>32</a:t>
            </a:fld>
            <a:endParaRPr lang="zh-CN" altLang="en-US"/>
          </a:p>
        </p:txBody>
      </p:sp>
    </p:spTree>
    <p:extLst>
      <p:ext uri="{BB962C8B-B14F-4D97-AF65-F5344CB8AC3E}">
        <p14:creationId xmlns:p14="http://schemas.microsoft.com/office/powerpoint/2010/main" val="2391446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11F842-73DA-46FE-95A4-CEA2BB45AA17}" type="slidenum">
              <a:rPr lang="zh-CN" altLang="en-US" smtClean="0"/>
              <a:t>36</a:t>
            </a:fld>
            <a:endParaRPr lang="zh-CN" altLang="en-US"/>
          </a:p>
        </p:txBody>
      </p:sp>
    </p:spTree>
    <p:extLst>
      <p:ext uri="{BB962C8B-B14F-4D97-AF65-F5344CB8AC3E}">
        <p14:creationId xmlns:p14="http://schemas.microsoft.com/office/powerpoint/2010/main" val="3271860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数据仅供参考。</a:t>
            </a:r>
            <a:endParaRPr lang="en-US" altLang="zh-CN" dirty="0"/>
          </a:p>
          <a:p>
            <a:r>
              <a:rPr lang="zh-CN" altLang="en-US" dirty="0"/>
              <a:t>截至</a:t>
            </a:r>
            <a:r>
              <a:rPr lang="en-US" altLang="zh-CN" dirty="0"/>
              <a:t>2021</a:t>
            </a:r>
            <a:r>
              <a:rPr lang="zh-CN" altLang="en-US" dirty="0"/>
              <a:t>年</a:t>
            </a:r>
            <a:r>
              <a:rPr lang="en-US" altLang="zh-CN" dirty="0"/>
              <a:t>2</a:t>
            </a:r>
            <a:r>
              <a:rPr lang="zh-CN" altLang="en-US" dirty="0"/>
              <a:t>月，中国海军有</a:t>
            </a:r>
            <a:r>
              <a:rPr lang="en-US" altLang="zh-CN" dirty="0"/>
              <a:t>72</a:t>
            </a:r>
            <a:r>
              <a:rPr lang="zh-CN" altLang="en-US" dirty="0"/>
              <a:t>艘</a:t>
            </a:r>
            <a:r>
              <a:rPr lang="en-US" altLang="zh-CN" dirty="0"/>
              <a:t>056/A</a:t>
            </a:r>
            <a:r>
              <a:rPr lang="zh-CN" altLang="en-US" dirty="0"/>
              <a:t>型护卫舰。</a:t>
            </a:r>
            <a:endParaRPr lang="en-US" altLang="zh-CN" dirty="0"/>
          </a:p>
          <a:p>
            <a:r>
              <a:rPr lang="en-US" altLang="zh-CN" dirty="0"/>
              <a:t>2021 CMPR: 2 Carriers, 1 Cruiser,</a:t>
            </a:r>
            <a:r>
              <a:rPr lang="en-US" altLang="zh-CN" baseline="0" dirty="0"/>
              <a:t> 32 Destroyers, 48 Frigates, 51 Corvettes, 57 Tank/Medium Landing Ships, 56 Diesel Attack Submarines, 9 Nuclear Attack Submarines, 6 Ballistic Missile Submarines, 86 Coastal Patrol(Missile).</a:t>
            </a:r>
            <a:endParaRPr lang="zh-CN" altLang="en-US" dirty="0"/>
          </a:p>
        </p:txBody>
      </p:sp>
      <p:sp>
        <p:nvSpPr>
          <p:cNvPr id="4" name="灯片编号占位符 3"/>
          <p:cNvSpPr>
            <a:spLocks noGrp="1"/>
          </p:cNvSpPr>
          <p:nvPr>
            <p:ph type="sldNum" sz="quarter" idx="10"/>
          </p:nvPr>
        </p:nvSpPr>
        <p:spPr/>
        <p:txBody>
          <a:bodyPr/>
          <a:lstStyle/>
          <a:p>
            <a:fld id="{B911F842-73DA-46FE-95A4-CEA2BB45AA17}" type="slidenum">
              <a:rPr lang="zh-CN" altLang="en-US" smtClean="0"/>
              <a:t>37</a:t>
            </a:fld>
            <a:endParaRPr lang="zh-CN" altLang="en-US"/>
          </a:p>
        </p:txBody>
      </p:sp>
    </p:spTree>
    <p:extLst>
      <p:ext uri="{BB962C8B-B14F-4D97-AF65-F5344CB8AC3E}">
        <p14:creationId xmlns:p14="http://schemas.microsoft.com/office/powerpoint/2010/main" val="2212371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http://news.ifeng.com/mil/special/carrier2012/</a:t>
            </a:r>
            <a:endParaRPr lang="zh-CN" altLang="en-US" dirty="0"/>
          </a:p>
        </p:txBody>
      </p:sp>
      <p:sp>
        <p:nvSpPr>
          <p:cNvPr id="4" name="灯片编号占位符 3"/>
          <p:cNvSpPr>
            <a:spLocks noGrp="1"/>
          </p:cNvSpPr>
          <p:nvPr>
            <p:ph type="sldNum" sz="quarter" idx="10"/>
          </p:nvPr>
        </p:nvSpPr>
        <p:spPr/>
        <p:txBody>
          <a:bodyPr/>
          <a:lstStyle/>
          <a:p>
            <a:fld id="{B911F842-73DA-46FE-95A4-CEA2BB45AA17}" type="slidenum">
              <a:rPr lang="zh-CN" altLang="en-US" smtClean="0"/>
              <a:t>39</a:t>
            </a:fld>
            <a:endParaRPr lang="zh-CN" altLang="en-US"/>
          </a:p>
        </p:txBody>
      </p:sp>
    </p:spTree>
    <p:extLst>
      <p:ext uri="{BB962C8B-B14F-4D97-AF65-F5344CB8AC3E}">
        <p14:creationId xmlns:p14="http://schemas.microsoft.com/office/powerpoint/2010/main" val="1036816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至少能搭载</a:t>
            </a:r>
            <a:r>
              <a:rPr lang="en-US" altLang="zh-CN" dirty="0"/>
              <a:t>36</a:t>
            </a:r>
            <a:r>
              <a:rPr lang="zh-CN" altLang="en-US" dirty="0"/>
              <a:t>架</a:t>
            </a:r>
            <a:r>
              <a:rPr lang="en-US" altLang="zh-CN" dirty="0"/>
              <a:t>J15</a:t>
            </a:r>
            <a:r>
              <a:rPr lang="zh-CN" altLang="en-US" dirty="0"/>
              <a:t>，远超辽宁舰的</a:t>
            </a:r>
            <a:r>
              <a:rPr lang="en-US" altLang="zh-CN" dirty="0"/>
              <a:t>24</a:t>
            </a:r>
            <a:r>
              <a:rPr lang="zh-CN" altLang="en-US" dirty="0"/>
              <a:t>架。</a:t>
            </a:r>
            <a:r>
              <a:rPr lang="zh-CN" altLang="en-US" sz="1200" b="0" i="0" u="none" strike="noStrike" kern="1200" dirty="0">
                <a:solidFill>
                  <a:schemeClr val="tx1"/>
                </a:solidFill>
                <a:effectLst/>
                <a:latin typeface="+mn-lt"/>
                <a:ea typeface="+mn-ea"/>
                <a:cs typeface="+mn-cs"/>
              </a:rPr>
              <a:t>新型雷达可以覆盖</a:t>
            </a:r>
            <a:r>
              <a:rPr lang="en-US" altLang="zh-CN" sz="1200" b="0" i="0" u="none" strike="noStrike" kern="1200" dirty="0">
                <a:solidFill>
                  <a:schemeClr val="tx1"/>
                </a:solidFill>
                <a:effectLst/>
                <a:latin typeface="+mn-lt"/>
                <a:ea typeface="+mn-ea"/>
                <a:cs typeface="+mn-cs"/>
              </a:rPr>
              <a:t>360</a:t>
            </a:r>
            <a:r>
              <a:rPr lang="zh-CN" altLang="en-US" sz="1200" b="0" i="0" u="none" strike="noStrike" kern="1200" dirty="0">
                <a:solidFill>
                  <a:schemeClr val="tx1"/>
                </a:solidFill>
                <a:effectLst/>
                <a:latin typeface="+mn-lt"/>
                <a:ea typeface="+mn-ea"/>
                <a:cs typeface="+mn-cs"/>
              </a:rPr>
              <a:t>度的搜索扇面。</a:t>
            </a:r>
            <a:endParaRPr lang="zh-CN" altLang="en-US" dirty="0"/>
          </a:p>
        </p:txBody>
      </p:sp>
      <p:sp>
        <p:nvSpPr>
          <p:cNvPr id="4" name="灯片编号占位符 3"/>
          <p:cNvSpPr>
            <a:spLocks noGrp="1"/>
          </p:cNvSpPr>
          <p:nvPr>
            <p:ph type="sldNum" sz="quarter" idx="5"/>
          </p:nvPr>
        </p:nvSpPr>
        <p:spPr/>
        <p:txBody>
          <a:bodyPr/>
          <a:lstStyle/>
          <a:p>
            <a:fld id="{B911F842-73DA-46FE-95A4-CEA2BB45AA17}" type="slidenum">
              <a:rPr lang="zh-CN" altLang="en-US" smtClean="0"/>
              <a:t>40</a:t>
            </a:fld>
            <a:endParaRPr lang="zh-CN" altLang="en-US"/>
          </a:p>
        </p:txBody>
      </p:sp>
    </p:spTree>
    <p:extLst>
      <p:ext uri="{BB962C8B-B14F-4D97-AF65-F5344CB8AC3E}">
        <p14:creationId xmlns:p14="http://schemas.microsoft.com/office/powerpoint/2010/main" val="329654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第二代垂发</a:t>
            </a:r>
            <a:endParaRPr lang="en-US" altLang="zh-CN" dirty="0"/>
          </a:p>
          <a:p>
            <a:r>
              <a:rPr lang="zh-CN" altLang="en-US" dirty="0"/>
              <a:t>计划建造</a:t>
            </a:r>
            <a:r>
              <a:rPr lang="en-US" altLang="zh-CN" dirty="0"/>
              <a:t>25</a:t>
            </a:r>
            <a:r>
              <a:rPr lang="zh-CN" altLang="en-US" dirty="0"/>
              <a:t>艘</a:t>
            </a:r>
          </a:p>
        </p:txBody>
      </p:sp>
      <p:sp>
        <p:nvSpPr>
          <p:cNvPr id="4" name="灯片编号占位符 3"/>
          <p:cNvSpPr>
            <a:spLocks noGrp="1"/>
          </p:cNvSpPr>
          <p:nvPr>
            <p:ph type="sldNum" sz="quarter" idx="5"/>
          </p:nvPr>
        </p:nvSpPr>
        <p:spPr/>
        <p:txBody>
          <a:bodyPr/>
          <a:lstStyle/>
          <a:p>
            <a:fld id="{B911F842-73DA-46FE-95A4-CEA2BB45AA17}" type="slidenum">
              <a:rPr lang="zh-CN" altLang="en-US" smtClean="0"/>
              <a:t>43</a:t>
            </a:fld>
            <a:endParaRPr lang="zh-CN" altLang="en-US"/>
          </a:p>
        </p:txBody>
      </p:sp>
    </p:spTree>
    <p:extLst>
      <p:ext uri="{BB962C8B-B14F-4D97-AF65-F5344CB8AC3E}">
        <p14:creationId xmlns:p14="http://schemas.microsoft.com/office/powerpoint/2010/main" val="2294839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舰长约</a:t>
            </a:r>
            <a:r>
              <a:rPr lang="en-US" altLang="zh-CN" sz="1200" b="0" i="0" kern="1200" dirty="0">
                <a:solidFill>
                  <a:schemeClr val="tx1"/>
                </a:solidFill>
                <a:effectLst/>
                <a:latin typeface="+mn-lt"/>
                <a:ea typeface="+mn-ea"/>
                <a:cs typeface="+mn-cs"/>
              </a:rPr>
              <a:t>180</a:t>
            </a:r>
            <a:r>
              <a:rPr lang="zh-CN" altLang="en-US" sz="1200" b="0" i="0" kern="1200" dirty="0">
                <a:solidFill>
                  <a:schemeClr val="tx1"/>
                </a:solidFill>
                <a:effectLst/>
                <a:latin typeface="+mn-lt"/>
                <a:ea typeface="+mn-ea"/>
                <a:cs typeface="+mn-cs"/>
              </a:rPr>
              <a:t>米，舷宽约</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米，标准排水量</a:t>
            </a:r>
            <a:r>
              <a:rPr lang="en-US" altLang="zh-CN" sz="1200" b="0" i="0" kern="1200" dirty="0">
                <a:solidFill>
                  <a:schemeClr val="tx1"/>
                </a:solidFill>
                <a:effectLst/>
                <a:latin typeface="+mn-lt"/>
                <a:ea typeface="+mn-ea"/>
                <a:cs typeface="+mn-cs"/>
              </a:rPr>
              <a:t>11000</a:t>
            </a:r>
            <a:r>
              <a:rPr lang="zh-CN" altLang="en-US" sz="1200" b="0" i="0" kern="1200" dirty="0">
                <a:solidFill>
                  <a:schemeClr val="tx1"/>
                </a:solidFill>
                <a:effectLst/>
                <a:latin typeface="+mn-lt"/>
                <a:ea typeface="+mn-ea"/>
                <a:cs typeface="+mn-cs"/>
              </a:rPr>
              <a:t>余吨，满载约</a:t>
            </a:r>
            <a:r>
              <a:rPr lang="en-US" altLang="zh-CN" sz="1200" b="0" i="0" kern="1200" dirty="0">
                <a:solidFill>
                  <a:schemeClr val="tx1"/>
                </a:solidFill>
                <a:effectLst/>
                <a:latin typeface="+mn-lt"/>
                <a:ea typeface="+mn-ea"/>
                <a:cs typeface="+mn-cs"/>
              </a:rPr>
              <a:t>12800</a:t>
            </a:r>
            <a:r>
              <a:rPr lang="zh-CN" altLang="en-US" sz="1200" b="0" i="0" kern="1200" dirty="0">
                <a:solidFill>
                  <a:schemeClr val="tx1"/>
                </a:solidFill>
                <a:effectLst/>
                <a:latin typeface="+mn-lt"/>
                <a:ea typeface="+mn-ea"/>
                <a:cs typeface="+mn-cs"/>
              </a:rPr>
              <a:t>吨。</a:t>
            </a:r>
            <a:r>
              <a:rPr lang="en-US" altLang="zh-CN" sz="1200" b="0" i="0" kern="1200" dirty="0">
                <a:solidFill>
                  <a:schemeClr val="tx1"/>
                </a:solidFill>
                <a:effectLst/>
                <a:latin typeface="+mn-lt"/>
                <a:ea typeface="+mn-ea"/>
                <a:cs typeface="+mn-cs"/>
              </a:rPr>
              <a:t>112</a:t>
            </a:r>
            <a:r>
              <a:rPr lang="zh-CN" altLang="en-US" sz="1200" b="0" i="0" kern="1200" dirty="0">
                <a:solidFill>
                  <a:schemeClr val="tx1"/>
                </a:solidFill>
                <a:effectLst/>
                <a:latin typeface="+mn-lt"/>
                <a:ea typeface="+mn-ea"/>
                <a:cs typeface="+mn-cs"/>
              </a:rPr>
              <a:t>单元第</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代垂发</a:t>
            </a:r>
            <a:endParaRPr lang="en-US" altLang="zh-CN" dirty="0"/>
          </a:p>
          <a:p>
            <a:r>
              <a:rPr lang="zh-CN" altLang="en-US" dirty="0"/>
              <a:t>首舰舷号</a:t>
            </a:r>
            <a:r>
              <a:rPr lang="en-US" altLang="zh-CN" dirty="0"/>
              <a:t>101</a:t>
            </a:r>
            <a:r>
              <a:rPr lang="zh-CN" altLang="en-US" dirty="0"/>
              <a:t>“南昌舰”，</a:t>
            </a:r>
            <a:r>
              <a:rPr lang="en-US" altLang="zh-CN" dirty="0"/>
              <a:t>2019</a:t>
            </a:r>
            <a:r>
              <a:rPr lang="zh-CN" altLang="en-US" dirty="0"/>
              <a:t>年</a:t>
            </a:r>
            <a:r>
              <a:rPr lang="en-US" altLang="zh-CN" dirty="0"/>
              <a:t>4</a:t>
            </a:r>
            <a:r>
              <a:rPr lang="zh-CN" altLang="en-US" dirty="0"/>
              <a:t>月入列；第</a:t>
            </a:r>
            <a:r>
              <a:rPr lang="en-US" altLang="zh-CN" dirty="0"/>
              <a:t>2</a:t>
            </a:r>
            <a:r>
              <a:rPr lang="zh-CN" altLang="en-US" dirty="0"/>
              <a:t>艘</a:t>
            </a:r>
            <a:r>
              <a:rPr lang="en-US" altLang="zh-CN" dirty="0"/>
              <a:t>102</a:t>
            </a:r>
            <a:r>
              <a:rPr lang="zh-CN" altLang="en-US" dirty="0"/>
              <a:t>“拉萨舰”，</a:t>
            </a:r>
            <a:r>
              <a:rPr lang="en-US" altLang="zh-CN" dirty="0"/>
              <a:t>2021</a:t>
            </a:r>
            <a:r>
              <a:rPr lang="zh-CN" altLang="en-US" dirty="0"/>
              <a:t>年</a:t>
            </a:r>
            <a:r>
              <a:rPr lang="en-US" altLang="zh-CN" dirty="0"/>
              <a:t>3</a:t>
            </a:r>
            <a:r>
              <a:rPr lang="zh-CN" altLang="en-US" dirty="0"/>
              <a:t>月</a:t>
            </a:r>
            <a:r>
              <a:rPr lang="en-US" altLang="zh-CN" dirty="0"/>
              <a:t>2</a:t>
            </a:r>
            <a:r>
              <a:rPr lang="zh-CN" altLang="en-US"/>
              <a:t>日入列；均加入北海舰队。</a:t>
            </a:r>
            <a:endParaRPr lang="en-US" altLang="zh-CN" dirty="0"/>
          </a:p>
          <a:p>
            <a:r>
              <a:rPr lang="zh-CN" altLang="en-US" dirty="0"/>
              <a:t>第一批建造</a:t>
            </a:r>
            <a:r>
              <a:rPr lang="en-US" altLang="zh-CN" dirty="0"/>
              <a:t>8</a:t>
            </a:r>
            <a:r>
              <a:rPr lang="zh-CN" altLang="en-US" dirty="0"/>
              <a:t>艘，有可能再建</a:t>
            </a:r>
            <a:r>
              <a:rPr lang="en-US" altLang="zh-CN" dirty="0"/>
              <a:t>8</a:t>
            </a:r>
            <a:r>
              <a:rPr lang="zh-CN" altLang="en-US" dirty="0"/>
              <a:t>艘</a:t>
            </a:r>
          </a:p>
        </p:txBody>
      </p:sp>
      <p:sp>
        <p:nvSpPr>
          <p:cNvPr id="4" name="灯片编号占位符 3"/>
          <p:cNvSpPr>
            <a:spLocks noGrp="1"/>
          </p:cNvSpPr>
          <p:nvPr>
            <p:ph type="sldNum" sz="quarter" idx="5"/>
          </p:nvPr>
        </p:nvSpPr>
        <p:spPr/>
        <p:txBody>
          <a:bodyPr/>
          <a:lstStyle/>
          <a:p>
            <a:fld id="{B911F842-73DA-46FE-95A4-CEA2BB45AA17}" type="slidenum">
              <a:rPr lang="zh-CN" altLang="en-US" smtClean="0"/>
              <a:t>45</a:t>
            </a:fld>
            <a:endParaRPr lang="zh-CN" altLang="en-US"/>
          </a:p>
        </p:txBody>
      </p:sp>
    </p:spTree>
    <p:extLst>
      <p:ext uri="{BB962C8B-B14F-4D97-AF65-F5344CB8AC3E}">
        <p14:creationId xmlns:p14="http://schemas.microsoft.com/office/powerpoint/2010/main" val="74834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数据来自</a:t>
            </a:r>
            <a:r>
              <a:rPr lang="en-US" altLang="zh-CN" dirty="0"/>
              <a:t>2021</a:t>
            </a:r>
            <a:r>
              <a:rPr lang="zh-CN" altLang="en-US" dirty="0"/>
              <a:t>美中国军力报告</a:t>
            </a:r>
          </a:p>
        </p:txBody>
      </p:sp>
      <p:sp>
        <p:nvSpPr>
          <p:cNvPr id="4" name="灯片编号占位符 3"/>
          <p:cNvSpPr>
            <a:spLocks noGrp="1"/>
          </p:cNvSpPr>
          <p:nvPr>
            <p:ph type="sldNum" sz="quarter" idx="10"/>
          </p:nvPr>
        </p:nvSpPr>
        <p:spPr/>
        <p:txBody>
          <a:bodyPr/>
          <a:lstStyle/>
          <a:p>
            <a:fld id="{B911F842-73DA-46FE-95A4-CEA2BB45AA17}" type="slidenum">
              <a:rPr lang="zh-CN" altLang="en-US" smtClean="0"/>
              <a:t>51</a:t>
            </a:fld>
            <a:endParaRPr lang="zh-CN" altLang="en-US"/>
          </a:p>
        </p:txBody>
      </p:sp>
    </p:spTree>
    <p:extLst>
      <p:ext uri="{BB962C8B-B14F-4D97-AF65-F5344CB8AC3E}">
        <p14:creationId xmlns:p14="http://schemas.microsoft.com/office/powerpoint/2010/main" val="2078374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据台湾联合报</a:t>
            </a:r>
            <a:r>
              <a:rPr lang="en-US" altLang="zh-CN" dirty="0"/>
              <a:t>2019-3-28</a:t>
            </a:r>
            <a:r>
              <a:rPr lang="zh-CN" altLang="en-US" dirty="0"/>
              <a:t>报道，歼</a:t>
            </a:r>
            <a:r>
              <a:rPr lang="en-US" altLang="zh-CN" dirty="0"/>
              <a:t>-20</a:t>
            </a:r>
            <a:r>
              <a:rPr lang="zh-CN" altLang="en-US" dirty="0"/>
              <a:t>的成本约</a:t>
            </a:r>
            <a:r>
              <a:rPr lang="en-US" altLang="zh-CN" dirty="0"/>
              <a:t>13</a:t>
            </a:r>
            <a:r>
              <a:rPr lang="zh-CN" altLang="en-US" dirty="0"/>
              <a:t>亿</a:t>
            </a:r>
            <a:r>
              <a:rPr lang="zh-CN" altLang="en-US"/>
              <a:t>元人民币。每小时</a:t>
            </a:r>
            <a:r>
              <a:rPr lang="zh-CN" altLang="en-US" dirty="0"/>
              <a:t>飞行费用约</a:t>
            </a:r>
            <a:r>
              <a:rPr lang="en-US" altLang="zh-CN" dirty="0"/>
              <a:t>50</a:t>
            </a:r>
            <a:r>
              <a:rPr lang="zh-CN" altLang="en-US" dirty="0"/>
              <a:t>万元人民币，与美</a:t>
            </a:r>
            <a:r>
              <a:rPr lang="en-US" altLang="zh-CN" dirty="0"/>
              <a:t>F-22</a:t>
            </a:r>
            <a:r>
              <a:rPr lang="zh-CN" altLang="en-US" dirty="0"/>
              <a:t>差不多。</a:t>
            </a:r>
          </a:p>
        </p:txBody>
      </p:sp>
      <p:sp>
        <p:nvSpPr>
          <p:cNvPr id="4" name="灯片编号占位符 3"/>
          <p:cNvSpPr>
            <a:spLocks noGrp="1"/>
          </p:cNvSpPr>
          <p:nvPr>
            <p:ph type="sldNum" sz="quarter" idx="10"/>
          </p:nvPr>
        </p:nvSpPr>
        <p:spPr/>
        <p:txBody>
          <a:bodyPr/>
          <a:lstStyle/>
          <a:p>
            <a:fld id="{B911F842-73DA-46FE-95A4-CEA2BB45AA17}" type="slidenum">
              <a:rPr lang="zh-CN" altLang="en-US" smtClean="0"/>
              <a:t>61</a:t>
            </a:fld>
            <a:endParaRPr lang="zh-CN" altLang="en-US"/>
          </a:p>
        </p:txBody>
      </p:sp>
    </p:spTree>
    <p:extLst>
      <p:ext uri="{BB962C8B-B14F-4D97-AF65-F5344CB8AC3E}">
        <p14:creationId xmlns:p14="http://schemas.microsoft.com/office/powerpoint/2010/main" val="2566506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见</a:t>
            </a:r>
            <a:r>
              <a:rPr lang="en-US" altLang="zh-CN" dirty="0"/>
              <a:t>《</a:t>
            </a:r>
            <a:r>
              <a:rPr lang="zh-CN" altLang="en-US" dirty="0"/>
              <a:t>新时代的中国国防</a:t>
            </a:r>
            <a:r>
              <a:rPr lang="en-US" altLang="zh-CN" dirty="0"/>
              <a:t>》2019</a:t>
            </a:r>
            <a:r>
              <a:rPr lang="zh-CN" altLang="en-US" dirty="0"/>
              <a:t>白皮书</a:t>
            </a:r>
          </a:p>
        </p:txBody>
      </p:sp>
      <p:sp>
        <p:nvSpPr>
          <p:cNvPr id="4" name="灯片编号占位符 3"/>
          <p:cNvSpPr>
            <a:spLocks noGrp="1"/>
          </p:cNvSpPr>
          <p:nvPr>
            <p:ph type="sldNum" sz="quarter" idx="10"/>
          </p:nvPr>
        </p:nvSpPr>
        <p:spPr/>
        <p:txBody>
          <a:bodyPr/>
          <a:lstStyle/>
          <a:p>
            <a:fld id="{B911F842-73DA-46FE-95A4-CEA2BB45AA17}" type="slidenum">
              <a:rPr lang="zh-CN" altLang="en-US" smtClean="0"/>
              <a:t>6</a:t>
            </a:fld>
            <a:endParaRPr lang="zh-CN" altLang="en-US"/>
          </a:p>
        </p:txBody>
      </p:sp>
    </p:spTree>
    <p:extLst>
      <p:ext uri="{BB962C8B-B14F-4D97-AF65-F5344CB8AC3E}">
        <p14:creationId xmlns:p14="http://schemas.microsoft.com/office/powerpoint/2010/main" val="3055766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俗称“粽子机”，正面类似 </a:t>
            </a:r>
            <a:r>
              <a:rPr lang="en-US" altLang="zh-CN" dirty="0"/>
              <a:t>F-35</a:t>
            </a:r>
            <a:endParaRPr lang="zh-CN" altLang="en-US" dirty="0"/>
          </a:p>
        </p:txBody>
      </p:sp>
      <p:sp>
        <p:nvSpPr>
          <p:cNvPr id="4" name="灯片编号占位符 3"/>
          <p:cNvSpPr>
            <a:spLocks noGrp="1"/>
          </p:cNvSpPr>
          <p:nvPr>
            <p:ph type="sldNum" sz="quarter" idx="10"/>
          </p:nvPr>
        </p:nvSpPr>
        <p:spPr/>
        <p:txBody>
          <a:bodyPr/>
          <a:lstStyle/>
          <a:p>
            <a:fld id="{B911F842-73DA-46FE-95A4-CEA2BB45AA17}" type="slidenum">
              <a:rPr lang="zh-CN" altLang="en-US" smtClean="0"/>
              <a:t>64</a:t>
            </a:fld>
            <a:endParaRPr lang="zh-CN" altLang="en-US"/>
          </a:p>
        </p:txBody>
      </p:sp>
    </p:spTree>
    <p:extLst>
      <p:ext uri="{BB962C8B-B14F-4D97-AF65-F5344CB8AC3E}">
        <p14:creationId xmlns:p14="http://schemas.microsoft.com/office/powerpoint/2010/main" val="3323195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Source</a:t>
            </a:r>
            <a:r>
              <a:rPr lang="zh-CN" altLang="en-US" dirty="0"/>
              <a:t>：</a:t>
            </a:r>
            <a:r>
              <a:rPr lang="en-US" altLang="zh-CN" dirty="0"/>
              <a:t>2021</a:t>
            </a:r>
            <a:r>
              <a:rPr lang="zh-CN" altLang="en-US" dirty="0"/>
              <a:t>中国军力报告</a:t>
            </a:r>
            <a:endParaRPr lang="en-US" altLang="zh-CN" dirty="0"/>
          </a:p>
          <a:p>
            <a:r>
              <a:rPr lang="en-US" altLang="zh-CN" dirty="0"/>
              <a:t>SRBM: Short</a:t>
            </a:r>
            <a:r>
              <a:rPr lang="en-US" altLang="zh-CN" baseline="0" dirty="0"/>
              <a:t> Range Ballistic Missile</a:t>
            </a:r>
          </a:p>
          <a:p>
            <a:r>
              <a:rPr lang="en-US" altLang="zh-CN" baseline="0" dirty="0"/>
              <a:t>ASBM: Anti-Ship Ballistic Missile</a:t>
            </a:r>
          </a:p>
          <a:p>
            <a:r>
              <a:rPr lang="en-US" altLang="zh-CN" baseline="0" dirty="0"/>
              <a:t>ICBM: Inter-Continental Ballistic Missile</a:t>
            </a:r>
            <a:endParaRPr lang="zh-CN" altLang="en-US" dirty="0"/>
          </a:p>
        </p:txBody>
      </p:sp>
      <p:sp>
        <p:nvSpPr>
          <p:cNvPr id="4" name="灯片编号占位符 3"/>
          <p:cNvSpPr>
            <a:spLocks noGrp="1"/>
          </p:cNvSpPr>
          <p:nvPr>
            <p:ph type="sldNum" sz="quarter" idx="10"/>
          </p:nvPr>
        </p:nvSpPr>
        <p:spPr/>
        <p:txBody>
          <a:bodyPr/>
          <a:lstStyle/>
          <a:p>
            <a:fld id="{B911F842-73DA-46FE-95A4-CEA2BB45AA17}" type="slidenum">
              <a:rPr lang="zh-CN" altLang="en-US" smtClean="0"/>
              <a:t>67</a:t>
            </a:fld>
            <a:endParaRPr lang="zh-CN" altLang="en-US"/>
          </a:p>
        </p:txBody>
      </p:sp>
    </p:spTree>
    <p:extLst>
      <p:ext uri="{BB962C8B-B14F-4D97-AF65-F5344CB8AC3E}">
        <p14:creationId xmlns:p14="http://schemas.microsoft.com/office/powerpoint/2010/main" val="4227955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IRBM</a:t>
            </a:r>
            <a:r>
              <a:rPr lang="zh-CN" altLang="en-US" dirty="0"/>
              <a:t>：</a:t>
            </a:r>
            <a:r>
              <a:rPr lang="en-US" altLang="zh-CN" dirty="0"/>
              <a:t>Intermediate Range Ballistic Missile</a:t>
            </a:r>
          </a:p>
          <a:p>
            <a:r>
              <a:rPr lang="en-US" altLang="zh-CN" dirty="0"/>
              <a:t>GLCM</a:t>
            </a:r>
            <a:r>
              <a:rPr lang="zh-CN" altLang="en-US" dirty="0"/>
              <a:t>：</a:t>
            </a:r>
            <a:r>
              <a:rPr lang="en-US" altLang="zh-CN" dirty="0"/>
              <a:t>Ground Launched</a:t>
            </a:r>
            <a:r>
              <a:rPr lang="en-US" altLang="zh-CN" baseline="0" dirty="0"/>
              <a:t> Cruise Missile</a:t>
            </a:r>
          </a:p>
          <a:p>
            <a:r>
              <a:rPr lang="en-US" altLang="zh-CN" baseline="0" dirty="0"/>
              <a:t>LACM : Land-Attack Cruise Missile</a:t>
            </a:r>
            <a:endParaRPr lang="zh-CN" altLang="en-US" dirty="0"/>
          </a:p>
        </p:txBody>
      </p:sp>
      <p:sp>
        <p:nvSpPr>
          <p:cNvPr id="4" name="灯片编号占位符 3"/>
          <p:cNvSpPr>
            <a:spLocks noGrp="1"/>
          </p:cNvSpPr>
          <p:nvPr>
            <p:ph type="sldNum" sz="quarter" idx="10"/>
          </p:nvPr>
        </p:nvSpPr>
        <p:spPr/>
        <p:txBody>
          <a:bodyPr/>
          <a:lstStyle/>
          <a:p>
            <a:fld id="{B911F842-73DA-46FE-95A4-CEA2BB45AA17}" type="slidenum">
              <a:rPr lang="zh-CN" altLang="en-US" smtClean="0"/>
              <a:t>68</a:t>
            </a:fld>
            <a:endParaRPr lang="zh-CN" altLang="en-US"/>
          </a:p>
        </p:txBody>
      </p:sp>
    </p:spTree>
    <p:extLst>
      <p:ext uri="{BB962C8B-B14F-4D97-AF65-F5344CB8AC3E}">
        <p14:creationId xmlns:p14="http://schemas.microsoft.com/office/powerpoint/2010/main" val="2212341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仅统计现役</a:t>
            </a:r>
          </a:p>
        </p:txBody>
      </p:sp>
      <p:sp>
        <p:nvSpPr>
          <p:cNvPr id="4" name="灯片编号占位符 3"/>
          <p:cNvSpPr>
            <a:spLocks noGrp="1"/>
          </p:cNvSpPr>
          <p:nvPr>
            <p:ph type="sldNum" sz="quarter" idx="5"/>
          </p:nvPr>
        </p:nvSpPr>
        <p:spPr/>
        <p:txBody>
          <a:bodyPr/>
          <a:lstStyle/>
          <a:p>
            <a:fld id="{B911F842-73DA-46FE-95A4-CEA2BB45AA17}" type="slidenum">
              <a:rPr lang="zh-CN" altLang="en-US" smtClean="0"/>
              <a:t>72</a:t>
            </a:fld>
            <a:endParaRPr lang="zh-CN" altLang="en-US"/>
          </a:p>
        </p:txBody>
      </p:sp>
    </p:spTree>
    <p:extLst>
      <p:ext uri="{BB962C8B-B14F-4D97-AF65-F5344CB8AC3E}">
        <p14:creationId xmlns:p14="http://schemas.microsoft.com/office/powerpoint/2010/main" val="2427615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《2019</a:t>
            </a:r>
            <a:r>
              <a:rPr lang="zh-CN" altLang="en-US" dirty="0"/>
              <a:t>新时代中国国防</a:t>
            </a:r>
            <a:r>
              <a:rPr lang="en-US" altLang="zh-CN" dirty="0"/>
              <a:t>》</a:t>
            </a:r>
            <a:r>
              <a:rPr lang="zh-CN" altLang="en-US" dirty="0"/>
              <a:t>白皮书</a:t>
            </a:r>
          </a:p>
          <a:p>
            <a:endParaRPr lang="zh-CN" altLang="en-US" dirty="0"/>
          </a:p>
        </p:txBody>
      </p:sp>
      <p:sp>
        <p:nvSpPr>
          <p:cNvPr id="4" name="灯片编号占位符 3"/>
          <p:cNvSpPr>
            <a:spLocks noGrp="1"/>
          </p:cNvSpPr>
          <p:nvPr>
            <p:ph type="sldNum" sz="quarter" idx="5"/>
          </p:nvPr>
        </p:nvSpPr>
        <p:spPr/>
        <p:txBody>
          <a:bodyPr/>
          <a:lstStyle/>
          <a:p>
            <a:fld id="{B911F842-73DA-46FE-95A4-CEA2BB45AA17}" type="slidenum">
              <a:rPr lang="zh-CN" altLang="en-US" smtClean="0"/>
              <a:t>7</a:t>
            </a:fld>
            <a:endParaRPr lang="zh-CN" altLang="en-US"/>
          </a:p>
        </p:txBody>
      </p:sp>
    </p:spTree>
    <p:extLst>
      <p:ext uri="{BB962C8B-B14F-4D97-AF65-F5344CB8AC3E}">
        <p14:creationId xmlns:p14="http://schemas.microsoft.com/office/powerpoint/2010/main" val="126381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2017</a:t>
            </a:r>
            <a:r>
              <a:rPr lang="zh-CN" altLang="en-US" dirty="0"/>
              <a:t>年</a:t>
            </a:r>
            <a:r>
              <a:rPr lang="en-US" altLang="zh-CN" dirty="0"/>
              <a:t>8</a:t>
            </a:r>
            <a:r>
              <a:rPr lang="zh-CN" altLang="en-US" dirty="0"/>
              <a:t>月，</a:t>
            </a:r>
            <a:r>
              <a:rPr lang="zh-CN" altLang="zh-CN" sz="1200" kern="1200" dirty="0">
                <a:solidFill>
                  <a:schemeClr val="tx1"/>
                </a:solidFill>
                <a:effectLst/>
                <a:latin typeface="+mn-lt"/>
                <a:ea typeface="+mn-ea"/>
                <a:cs typeface="+mn-cs"/>
              </a:rPr>
              <a:t>中国人民解放军驻吉布提保障基地正式投入使用。</a:t>
            </a:r>
            <a:r>
              <a:rPr lang="en-US" altLang="zh-CN" sz="1200" kern="1200" dirty="0">
                <a:solidFill>
                  <a:schemeClr val="tx1"/>
                </a:solidFill>
                <a:effectLst/>
                <a:latin typeface="+mn-lt"/>
                <a:ea typeface="+mn-ea"/>
                <a:cs typeface="+mn-cs"/>
              </a:rPr>
              <a:t>——</a:t>
            </a:r>
            <a:r>
              <a:rPr lang="en-US" altLang="zh-CN" dirty="0"/>
              <a:t>《2019</a:t>
            </a:r>
            <a:r>
              <a:rPr lang="zh-CN" altLang="en-US" dirty="0"/>
              <a:t>新时代中国国防</a:t>
            </a:r>
            <a:r>
              <a:rPr lang="en-US" altLang="zh-CN" dirty="0"/>
              <a:t>》</a:t>
            </a:r>
            <a:r>
              <a:rPr lang="zh-CN" altLang="en-US" dirty="0"/>
              <a:t>白皮书</a:t>
            </a:r>
            <a:endParaRPr lang="en-US" altLang="zh-CN" dirty="0"/>
          </a:p>
          <a:p>
            <a:r>
              <a:rPr lang="en-US" altLang="zh-CN" b="0" i="0" dirty="0">
                <a:solidFill>
                  <a:srgbClr val="000000"/>
                </a:solidFill>
                <a:effectLst/>
                <a:latin typeface="Open Sans" panose="020B0606030504020204" pitchFamily="34" charset="0"/>
              </a:rPr>
              <a:t>As of today, Beijing has just one overseas military base in Djibouti – a country which also hosts American, French, Italian and Japanese military bases, some of which also host British, German and Spanish troops. In Djibouti, the PLA and the PLA(N) hold the fort at a 590 million USD support base.</a:t>
            </a:r>
            <a:r>
              <a:rPr lang="zh-CN" altLang="en-US" b="0" i="0" dirty="0">
                <a:solidFill>
                  <a:srgbClr val="000000"/>
                </a:solidFill>
                <a:effectLst/>
                <a:latin typeface="Open Sans" panose="020B0606030504020204" pitchFamily="34" charset="0"/>
              </a:rPr>
              <a:t> </a:t>
            </a:r>
            <a:r>
              <a:rPr lang="en-US" altLang="zh-CN" b="0" i="0" dirty="0">
                <a:solidFill>
                  <a:srgbClr val="000000"/>
                </a:solidFill>
                <a:effectLst/>
                <a:latin typeface="Open Sans" panose="020B0606030504020204" pitchFamily="34" charset="0"/>
              </a:rPr>
              <a:t>0.36</a:t>
            </a:r>
            <a:r>
              <a:rPr lang="zh-CN" altLang="en-US" b="0" i="0" dirty="0">
                <a:solidFill>
                  <a:srgbClr val="000000"/>
                </a:solidFill>
                <a:effectLst/>
                <a:latin typeface="Open Sans" panose="020B0606030504020204" pitchFamily="34" charset="0"/>
              </a:rPr>
              <a:t>平方公里。</a:t>
            </a:r>
            <a:endParaRPr lang="en-US" altLang="zh-CN" b="0" i="0" dirty="0">
              <a:solidFill>
                <a:srgbClr val="000000"/>
              </a:solidFill>
              <a:effectLst/>
              <a:latin typeface="Open Sans" panose="020B0606030504020204" pitchFamily="34" charset="0"/>
            </a:endParaRPr>
          </a:p>
          <a:p>
            <a:pPr algn="l"/>
            <a:r>
              <a:rPr lang="en-US" altLang="zh-CN" b="0" i="0" dirty="0">
                <a:solidFill>
                  <a:srgbClr val="000000"/>
                </a:solidFill>
                <a:effectLst/>
                <a:latin typeface="Open Sans" panose="020B0606030504020204" pitchFamily="34" charset="0"/>
              </a:rPr>
              <a:t>2021 CMPR</a:t>
            </a:r>
            <a:r>
              <a:rPr lang="zh-CN" altLang="en-US" b="0" i="0" dirty="0">
                <a:solidFill>
                  <a:srgbClr val="000000"/>
                </a:solidFill>
                <a:effectLst/>
                <a:latin typeface="Open Sans" panose="020B0606030504020204" pitchFamily="34" charset="0"/>
              </a:rPr>
              <a:t>：</a:t>
            </a:r>
            <a:endParaRPr lang="zh-CN" altLang="en-US" sz="1800" b="0" i="0" u="none" strike="noStrike" baseline="0" dirty="0">
              <a:solidFill>
                <a:srgbClr val="000000"/>
              </a:solidFill>
              <a:latin typeface="Times New Roman" panose="02020603050405020304" pitchFamily="18" charset="0"/>
            </a:endParaRPr>
          </a:p>
          <a:p>
            <a:r>
              <a:rPr lang="en-US" altLang="zh-CN" sz="1800" b="0" i="0" u="none" strike="noStrike" baseline="0" dirty="0">
                <a:solidFill>
                  <a:srgbClr val="000000"/>
                </a:solidFill>
                <a:latin typeface="Times New Roman" panose="02020603050405020304" pitchFamily="18" charset="0"/>
              </a:rPr>
              <a:t>The PRC has likely considered a number of countries, including Cambodia, Myanmar, Thailand, </a:t>
            </a:r>
          </a:p>
          <a:p>
            <a:r>
              <a:rPr lang="en-US" altLang="zh-CN" sz="1800" b="0" i="0" u="none" strike="noStrike" baseline="0" dirty="0">
                <a:solidFill>
                  <a:srgbClr val="808080"/>
                </a:solidFill>
                <a:latin typeface="Times New Roman" panose="02020603050405020304" pitchFamily="18" charset="0"/>
              </a:rPr>
              <a:t>131 </a:t>
            </a:r>
            <a:r>
              <a:rPr lang="en-US" altLang="zh-CN" sz="1800" b="0" i="0" u="none" strike="noStrike" baseline="0" dirty="0">
                <a:solidFill>
                  <a:srgbClr val="808080"/>
                </a:solidFill>
                <a:latin typeface="Franklin Gothic Medium" panose="020B0603020102020204" pitchFamily="34" charset="0"/>
              </a:rPr>
              <a:t>OFFICE OF THE SECRETARY OF DEFENSE Annual Report to Congress: Military and Security Developments Involving the People’s Republic of China </a:t>
            </a:r>
          </a:p>
          <a:p>
            <a:r>
              <a:rPr lang="en-US" altLang="zh-CN" sz="1800" b="0" i="0" u="none" strike="noStrike" baseline="0" dirty="0">
                <a:solidFill>
                  <a:srgbClr val="000000"/>
                </a:solidFill>
                <a:latin typeface="Times New Roman" panose="02020603050405020304" pitchFamily="18" charset="0"/>
              </a:rPr>
              <a:t>Singapore, Indonesia, Pakistan, Sri Lanka, United Arab Emirates, Kenya, Seychelles, Tanzania, Angola, and Tajikistan, as locations for PLA facilities. </a:t>
            </a:r>
          </a:p>
          <a:p>
            <a:endParaRPr lang="zh-CN" altLang="en-US" dirty="0"/>
          </a:p>
        </p:txBody>
      </p:sp>
      <p:sp>
        <p:nvSpPr>
          <p:cNvPr id="4" name="灯片编号占位符 3"/>
          <p:cNvSpPr>
            <a:spLocks noGrp="1"/>
          </p:cNvSpPr>
          <p:nvPr>
            <p:ph type="sldNum" sz="quarter" idx="5"/>
          </p:nvPr>
        </p:nvSpPr>
        <p:spPr/>
        <p:txBody>
          <a:bodyPr/>
          <a:lstStyle/>
          <a:p>
            <a:fld id="{B911F842-73DA-46FE-95A4-CEA2BB45AA17}" type="slidenum">
              <a:rPr lang="zh-CN" altLang="en-US" smtClean="0"/>
              <a:t>8</a:t>
            </a:fld>
            <a:endParaRPr lang="zh-CN" altLang="en-US"/>
          </a:p>
        </p:txBody>
      </p:sp>
    </p:spTree>
    <p:extLst>
      <p:ext uri="{BB962C8B-B14F-4D97-AF65-F5344CB8AC3E}">
        <p14:creationId xmlns:p14="http://schemas.microsoft.com/office/powerpoint/2010/main" val="901747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Stockholm International Peace Research</a:t>
            </a:r>
            <a:r>
              <a:rPr lang="en-US" altLang="zh-CN" baseline="0" dirty="0"/>
              <a:t> Institute: In 2019, China’s Military Expenditure is $261.082 billion.</a:t>
            </a:r>
          </a:p>
          <a:p>
            <a:r>
              <a:rPr lang="zh-CN" altLang="en-US" baseline="0" dirty="0"/>
              <a:t>按此数据，中国的实际国防开支约为所公布数据乘以</a:t>
            </a:r>
            <a:r>
              <a:rPr lang="en-US" altLang="zh-CN" baseline="0" dirty="0"/>
              <a:t>1.5</a:t>
            </a:r>
            <a:r>
              <a:rPr lang="zh-CN" altLang="en-US" baseline="0" dirty="0"/>
              <a:t>。</a:t>
            </a:r>
            <a:endParaRPr lang="en-US" altLang="zh-CN" baseline="0" dirty="0"/>
          </a:p>
          <a:p>
            <a:pPr marL="171450" indent="-171450">
              <a:buFont typeface="Arial" panose="020B0604020202020204" pitchFamily="34" charset="0"/>
              <a:buChar char="•"/>
            </a:pPr>
            <a:r>
              <a:rPr lang="en-US" altLang="zh-CN" baseline="0" dirty="0"/>
              <a:t>2017</a:t>
            </a:r>
            <a:r>
              <a:rPr lang="zh-CN" altLang="en-US" baseline="0" dirty="0"/>
              <a:t>中国军力报告</a:t>
            </a:r>
            <a:endParaRPr lang="en-US" altLang="zh-CN" baseline="0" dirty="0"/>
          </a:p>
          <a:p>
            <a:pPr marL="171450" indent="-171450">
              <a:buFont typeface="Arial" panose="020B0604020202020204" pitchFamily="34" charset="0"/>
              <a:buChar char="•"/>
            </a:pPr>
            <a:r>
              <a:rPr lang="en-US" altLang="zh-CN" baseline="0" dirty="0"/>
              <a:t>2017</a:t>
            </a:r>
            <a:r>
              <a:rPr lang="zh-CN" altLang="en-US" baseline="0" dirty="0"/>
              <a:t>年中国军人人均国防费</a:t>
            </a:r>
            <a:r>
              <a:rPr lang="en-US" altLang="zh-CN" baseline="0" dirty="0"/>
              <a:t>52.16</a:t>
            </a:r>
            <a:r>
              <a:rPr lang="zh-CN" altLang="en-US" baseline="0" dirty="0"/>
              <a:t>万元。</a:t>
            </a:r>
            <a:endParaRPr lang="zh-CN" altLang="en-US" dirty="0"/>
          </a:p>
        </p:txBody>
      </p:sp>
      <p:sp>
        <p:nvSpPr>
          <p:cNvPr id="4" name="灯片编号占位符 3"/>
          <p:cNvSpPr>
            <a:spLocks noGrp="1"/>
          </p:cNvSpPr>
          <p:nvPr>
            <p:ph type="sldNum" sz="quarter" idx="10"/>
          </p:nvPr>
        </p:nvSpPr>
        <p:spPr/>
        <p:txBody>
          <a:bodyPr/>
          <a:lstStyle/>
          <a:p>
            <a:fld id="{B911F842-73DA-46FE-95A4-CEA2BB45AA17}" type="slidenum">
              <a:rPr lang="zh-CN" altLang="en-US" smtClean="0"/>
              <a:t>22</a:t>
            </a:fld>
            <a:endParaRPr lang="zh-CN" altLang="en-US"/>
          </a:p>
        </p:txBody>
      </p:sp>
    </p:spTree>
    <p:extLst>
      <p:ext uri="{BB962C8B-B14F-4D97-AF65-F5344CB8AC3E}">
        <p14:creationId xmlns:p14="http://schemas.microsoft.com/office/powerpoint/2010/main" val="1212026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SIPRI: Stockholm International Peace Research Institute</a:t>
            </a:r>
            <a:r>
              <a:rPr lang="zh-CN" altLang="en-US" dirty="0"/>
              <a:t>，斯德哥尔摩国际和平研究所</a:t>
            </a:r>
            <a:endParaRPr lang="en-US" altLang="zh-CN" dirty="0"/>
          </a:p>
          <a:p>
            <a:r>
              <a:rPr lang="en-US" altLang="zh-CN" dirty="0"/>
              <a:t>http://www.sipri.org/research/armaments/milex/milex_database</a:t>
            </a:r>
          </a:p>
          <a:p>
            <a:r>
              <a:rPr lang="en-US" altLang="zh-CN" dirty="0"/>
              <a:t>Ratio is about 1.5</a:t>
            </a:r>
          </a:p>
          <a:p>
            <a:r>
              <a:rPr lang="en-US" altLang="zh-CN" dirty="0"/>
              <a:t>2021 CMPR</a:t>
            </a:r>
            <a:r>
              <a:rPr lang="zh-CN" altLang="en-US" dirty="0"/>
              <a:t>：</a:t>
            </a:r>
            <a:r>
              <a:rPr lang="en-US" altLang="zh-CN" sz="1800" b="0" i="0" u="none" strike="noStrike" baseline="0" dirty="0">
                <a:solidFill>
                  <a:srgbClr val="000000"/>
                </a:solidFill>
                <a:latin typeface="Times New Roman" panose="02020603050405020304" pitchFamily="18" charset="0"/>
              </a:rPr>
              <a:t>The PRC’s published military budget omits several major categories of expenditures, including R&amp;D and foreign weapons procurement. In 2021, according to public research institutions, the PRC’s actual military-related spending could be 1.1 to 2 times higher than stated in its official budget. </a:t>
            </a:r>
            <a:endParaRPr lang="zh-CN" altLang="en-US" dirty="0"/>
          </a:p>
        </p:txBody>
      </p:sp>
      <p:sp>
        <p:nvSpPr>
          <p:cNvPr id="4" name="灯片编号占位符 3"/>
          <p:cNvSpPr>
            <a:spLocks noGrp="1"/>
          </p:cNvSpPr>
          <p:nvPr>
            <p:ph type="sldNum" sz="quarter" idx="10"/>
          </p:nvPr>
        </p:nvSpPr>
        <p:spPr/>
        <p:txBody>
          <a:bodyPr/>
          <a:lstStyle/>
          <a:p>
            <a:fld id="{B911F842-73DA-46FE-95A4-CEA2BB45AA17}" type="slidenum">
              <a:rPr lang="zh-CN" altLang="en-US" smtClean="0"/>
              <a:t>23</a:t>
            </a:fld>
            <a:endParaRPr lang="zh-CN" altLang="en-US"/>
          </a:p>
        </p:txBody>
      </p:sp>
    </p:spTree>
    <p:extLst>
      <p:ext uri="{BB962C8B-B14F-4D97-AF65-F5344CB8AC3E}">
        <p14:creationId xmlns:p14="http://schemas.microsoft.com/office/powerpoint/2010/main" val="890108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11F842-73DA-46FE-95A4-CEA2BB45AA17}" type="slidenum">
              <a:rPr lang="zh-CN" altLang="en-US" smtClean="0"/>
              <a:t>24</a:t>
            </a:fld>
            <a:endParaRPr lang="zh-CN" altLang="en-US"/>
          </a:p>
        </p:txBody>
      </p:sp>
    </p:spTree>
    <p:extLst>
      <p:ext uri="{BB962C8B-B14F-4D97-AF65-F5344CB8AC3E}">
        <p14:creationId xmlns:p14="http://schemas.microsoft.com/office/powerpoint/2010/main" val="99744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a:t>2021-China-Milirary-Power-Report by US DoD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a:t>2018-China-Milirary-Power-Report by US DoD</a:t>
            </a:r>
          </a:p>
          <a:p>
            <a:r>
              <a:rPr lang="en-US" altLang="zh-CN" dirty="0"/>
              <a:t>3. </a:t>
            </a:r>
            <a:r>
              <a:rPr lang="zh-CN" altLang="en-US" dirty="0"/>
              <a:t>民兵数量：</a:t>
            </a:r>
            <a:r>
              <a:rPr lang="en-US" altLang="zh-CN" dirty="0"/>
              <a:t>http://news.ifeng.com/mil/2/detail_2011_12/17/11389303_0.shtml</a:t>
            </a:r>
            <a:r>
              <a:rPr lang="zh-CN" altLang="en-US" dirty="0"/>
              <a:t>，其资料来源于国防部网站。</a:t>
            </a:r>
          </a:p>
        </p:txBody>
      </p:sp>
      <p:sp>
        <p:nvSpPr>
          <p:cNvPr id="4" name="灯片编号占位符 3"/>
          <p:cNvSpPr>
            <a:spLocks noGrp="1"/>
          </p:cNvSpPr>
          <p:nvPr>
            <p:ph type="sldNum" sz="quarter" idx="10"/>
          </p:nvPr>
        </p:nvSpPr>
        <p:spPr/>
        <p:txBody>
          <a:bodyPr/>
          <a:lstStyle/>
          <a:p>
            <a:fld id="{B911F842-73DA-46FE-95A4-CEA2BB45AA17}" type="slidenum">
              <a:rPr lang="zh-CN" altLang="en-US" smtClean="0"/>
              <a:t>28</a:t>
            </a:fld>
            <a:endParaRPr lang="zh-CN" altLang="en-US"/>
          </a:p>
        </p:txBody>
      </p:sp>
    </p:spTree>
    <p:extLst>
      <p:ext uri="{BB962C8B-B14F-4D97-AF65-F5344CB8AC3E}">
        <p14:creationId xmlns:p14="http://schemas.microsoft.com/office/powerpoint/2010/main" val="2799510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东部战区：台湾，东海。</a:t>
            </a:r>
            <a:endParaRPr lang="en-US" altLang="zh-CN" dirty="0"/>
          </a:p>
          <a:p>
            <a:r>
              <a:rPr lang="zh-CN" altLang="en-US" dirty="0"/>
              <a:t>南部战区：南海，东南亚边界安全，领土争端。</a:t>
            </a:r>
            <a:endParaRPr lang="en-US" altLang="zh-CN" dirty="0"/>
          </a:p>
          <a:p>
            <a:r>
              <a:rPr lang="zh-CN" altLang="en-US" dirty="0"/>
              <a:t>西部战区：印度，中亚，新藏反恐。</a:t>
            </a:r>
            <a:endParaRPr lang="en-US" altLang="zh-CN" dirty="0"/>
          </a:p>
          <a:p>
            <a:r>
              <a:rPr lang="zh-CN" altLang="en-US" dirty="0"/>
              <a:t>北部战区：朝鲜半岛，俄罗斯边界安全。</a:t>
            </a:r>
            <a:endParaRPr lang="en-US" altLang="zh-CN" dirty="0"/>
          </a:p>
          <a:p>
            <a:r>
              <a:rPr lang="zh-CN" altLang="en-US" dirty="0"/>
              <a:t>中部战区：首都防卫，支援其他战区。</a:t>
            </a:r>
          </a:p>
        </p:txBody>
      </p:sp>
      <p:sp>
        <p:nvSpPr>
          <p:cNvPr id="4" name="灯片编号占位符 3"/>
          <p:cNvSpPr>
            <a:spLocks noGrp="1"/>
          </p:cNvSpPr>
          <p:nvPr>
            <p:ph type="sldNum" sz="quarter" idx="5"/>
          </p:nvPr>
        </p:nvSpPr>
        <p:spPr/>
        <p:txBody>
          <a:bodyPr/>
          <a:lstStyle/>
          <a:p>
            <a:fld id="{B911F842-73DA-46FE-95A4-CEA2BB45AA17}" type="slidenum">
              <a:rPr lang="zh-CN" altLang="en-US" smtClean="0"/>
              <a:t>29</a:t>
            </a:fld>
            <a:endParaRPr lang="zh-CN" altLang="en-US"/>
          </a:p>
        </p:txBody>
      </p:sp>
    </p:spTree>
    <p:extLst>
      <p:ext uri="{BB962C8B-B14F-4D97-AF65-F5344CB8AC3E}">
        <p14:creationId xmlns:p14="http://schemas.microsoft.com/office/powerpoint/2010/main" val="52947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xfrm>
            <a:off x="685800" y="1700213"/>
            <a:ext cx="7772400" cy="1470025"/>
          </a:xfrm>
        </p:spPr>
        <p:txBody>
          <a:bodyPr/>
          <a:lstStyle>
            <a:lvl1pPr>
              <a:defRPr sz="4800">
                <a:solidFill>
                  <a:schemeClr val="tx1"/>
                </a:solidFill>
              </a:defRPr>
            </a:lvl1pPr>
          </a:lstStyle>
          <a:p>
            <a:r>
              <a:rPr lang="zh-CN" altLang="en-US"/>
              <a:t>单击此处编辑母版标题样式</a:t>
            </a:r>
          </a:p>
        </p:txBody>
      </p:sp>
      <p:sp>
        <p:nvSpPr>
          <p:cNvPr id="11268" name="Rectangle 4"/>
          <p:cNvSpPr>
            <a:spLocks noGrp="1" noChangeArrowheads="1"/>
          </p:cNvSpPr>
          <p:nvPr>
            <p:ph type="subTitle" idx="1"/>
          </p:nvPr>
        </p:nvSpPr>
        <p:spPr>
          <a:xfrm>
            <a:off x="1371600" y="3455988"/>
            <a:ext cx="6400800" cy="1752600"/>
          </a:xfrm>
        </p:spPr>
        <p:txBody>
          <a:bodyPr/>
          <a:lstStyle>
            <a:lvl1pPr marL="0" indent="0" algn="ctr">
              <a:buFont typeface="Wingdings" pitchFamily="2" charset="2"/>
              <a:buNone/>
              <a:defRPr sz="3600"/>
            </a:lvl1pPr>
          </a:lstStyle>
          <a:p>
            <a:r>
              <a:rPr lang="zh-CN" altLang="en-US"/>
              <a:t>单击此处编辑母版副标题样式</a:t>
            </a:r>
          </a:p>
        </p:txBody>
      </p:sp>
      <p:sp>
        <p:nvSpPr>
          <p:cNvPr id="11269" name="Rectangle 5"/>
          <p:cNvSpPr>
            <a:spLocks noGrp="1" noChangeArrowheads="1"/>
          </p:cNvSpPr>
          <p:nvPr>
            <p:ph type="dt" sz="half" idx="2"/>
          </p:nvPr>
        </p:nvSpPr>
        <p:spPr>
          <a:xfrm>
            <a:off x="457200" y="6245225"/>
            <a:ext cx="2133600" cy="476250"/>
          </a:xfrm>
        </p:spPr>
        <p:txBody>
          <a:bodyPr>
            <a:normAutofit/>
          </a:bodyPr>
          <a:lstStyle>
            <a:lvl1pPr>
              <a:defRPr>
                <a:latin typeface="+mn-ea"/>
              </a:defRPr>
            </a:lvl1pPr>
          </a:lstStyle>
          <a:p>
            <a:endParaRPr lang="en-US" altLang="zh-CN"/>
          </a:p>
        </p:txBody>
      </p:sp>
      <p:sp>
        <p:nvSpPr>
          <p:cNvPr id="11270" name="Rectangle 6"/>
          <p:cNvSpPr>
            <a:spLocks noGrp="1" noChangeArrowheads="1"/>
          </p:cNvSpPr>
          <p:nvPr>
            <p:ph type="ftr" sz="quarter" idx="3"/>
          </p:nvPr>
        </p:nvSpPr>
        <p:spPr>
          <a:xfrm>
            <a:off x="3124200" y="6245225"/>
            <a:ext cx="2895600" cy="476250"/>
          </a:xfrm>
        </p:spPr>
        <p:txBody>
          <a:bodyPr>
            <a:normAutofit/>
          </a:bodyPr>
          <a:lstStyle>
            <a:lvl1pPr>
              <a:defRPr>
                <a:latin typeface="+mn-ea"/>
              </a:defRPr>
            </a:lvl1pPr>
          </a:lstStyle>
          <a:p>
            <a:endParaRPr lang="en-US" altLang="zh-CN"/>
          </a:p>
        </p:txBody>
      </p:sp>
      <p:sp>
        <p:nvSpPr>
          <p:cNvPr id="11271" name="Rectangle 7"/>
          <p:cNvSpPr>
            <a:spLocks noGrp="1" noChangeArrowheads="1"/>
          </p:cNvSpPr>
          <p:nvPr>
            <p:ph type="sldNum" sz="quarter" idx="4"/>
          </p:nvPr>
        </p:nvSpPr>
        <p:spPr>
          <a:xfrm>
            <a:off x="6553200" y="6245225"/>
            <a:ext cx="2133600" cy="476250"/>
          </a:xfrm>
        </p:spPr>
        <p:txBody>
          <a:bodyPr>
            <a:normAutofit/>
          </a:bodyPr>
          <a:lstStyle>
            <a:lvl1pPr>
              <a:defRPr>
                <a:latin typeface="+mn-ea"/>
              </a:defRPr>
            </a:lvl1pPr>
          </a:lstStyle>
          <a:p>
            <a:fld id="{5803F8D7-4F09-4059-9507-90372AE51763}" type="slidenum">
              <a:rPr lang="en-US" altLang="zh-CN" smtClean="0"/>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1113EF1-B1BA-4897-BB41-B2B45BCFD5A9}" type="slidenum">
              <a:rPr lang="en-US" altLang="zh-CN" smtClean="0"/>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188913"/>
            <a:ext cx="2178050" cy="6119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188913"/>
            <a:ext cx="6383337" cy="6119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B9BD597-FCD8-4236-9593-CA31CDA7292B}" type="slidenum">
              <a:rPr lang="en-US" altLang="zh-CN" smtClean="0"/>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1688" y="1484313"/>
            <a:ext cx="4281487" cy="48244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337300"/>
            <a:ext cx="2133600" cy="476250"/>
          </a:xfrm>
        </p:spPr>
        <p:txBody>
          <a:bodyPr/>
          <a:lstStyle>
            <a:lvl1pPr>
              <a:defRPr/>
            </a:lvl1pPr>
          </a:lstStyle>
          <a:p>
            <a:fld id="{627475CB-2657-450F-9344-AFF55981CF81}"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11688" y="1484313"/>
            <a:ext cx="4281487" cy="2335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11688" y="3971925"/>
            <a:ext cx="4281487" cy="233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337300"/>
            <a:ext cx="2133600" cy="476250"/>
          </a:xfrm>
        </p:spPr>
        <p:txBody>
          <a:bodyPr/>
          <a:lstStyle>
            <a:lvl1pPr>
              <a:defRPr/>
            </a:lvl1pPr>
          </a:lstStyle>
          <a:p>
            <a:fld id="{3D3AECF1-30C8-4003-ADE9-F518B9C6FBC6}" type="slidenum">
              <a:rPr lang="en-US" altLang="zh-CN"/>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p>
        </p:txBody>
      </p:sp>
      <p:sp>
        <p:nvSpPr>
          <p:cNvPr id="3" name="表格占位符 2"/>
          <p:cNvSpPr>
            <a:spLocks noGrp="1"/>
          </p:cNvSpPr>
          <p:nvPr>
            <p:ph type="tbl" idx="1"/>
          </p:nvPr>
        </p:nvSpPr>
        <p:spPr>
          <a:xfrm>
            <a:off x="179388" y="1484313"/>
            <a:ext cx="8713787" cy="4824412"/>
          </a:xfrm>
        </p:spPr>
        <p:txBody>
          <a:bodyPr/>
          <a:lstStyle/>
          <a:p>
            <a:endParaRPr lang="zh-CN" altLang="en-US"/>
          </a:p>
        </p:txBody>
      </p:sp>
      <p:sp>
        <p:nvSpPr>
          <p:cNvPr id="4" name="日期占位符 3"/>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337300"/>
            <a:ext cx="2133600" cy="476250"/>
          </a:xfrm>
        </p:spPr>
        <p:txBody>
          <a:bodyPr/>
          <a:lstStyle>
            <a:lvl1pPr>
              <a:defRPr/>
            </a:lvl1pPr>
          </a:lstStyle>
          <a:p>
            <a:fld id="{E9F19A5D-E543-4C18-9FEC-D350ACBAB2BF}"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1DD1984-57C8-44BA-9463-F8DB7E93E522}" type="slidenum">
              <a:rPr lang="en-US" altLang="zh-CN" smtClean="0"/>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417019"/>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191683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9E1DD69-7624-4087-80FE-E328F11F43C1}" type="slidenum">
              <a:rPr lang="en-US" altLang="zh-CN" smtClean="0"/>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484313"/>
            <a:ext cx="42799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1688" y="1484313"/>
            <a:ext cx="4281487"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6285031-BB62-4B49-A7F0-48FAB059282D}" type="slidenum">
              <a:rPr lang="en-US" altLang="zh-CN" smtClean="0"/>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95B578D8-CC92-4E81-A4A7-0B6113DF67FB}" type="slidenum">
              <a:rPr lang="en-US" altLang="zh-CN" smtClean="0"/>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04F8C890-CF29-47D2-9B83-E3A8B7B15050}" type="slidenum">
              <a:rPr lang="en-US" altLang="zh-CN" smtClean="0"/>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3FB7EE11-CB9E-4DBD-AA64-C6E1A2DD00BD}" type="slidenum">
              <a:rPr lang="en-US" altLang="zh-CN" smtClean="0"/>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BD08263-215F-4317-883F-EDE09A1A4FD8}" type="slidenum">
              <a:rPr lang="en-US" altLang="zh-CN" smtClean="0"/>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B6C7FE3-85C5-4F81-AF7C-A07ADC79C64E}" type="slidenum">
              <a:rPr lang="en-US" altLang="zh-CN" smtClean="0"/>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1371600"/>
          </a:xfrm>
          <a:prstGeom prst="rect">
            <a:avLst/>
          </a:prstGeom>
        </p:spPr>
      </p:pic>
      <p:sp>
        <p:nvSpPr>
          <p:cNvPr id="1026" name="Rectangle 2"/>
          <p:cNvSpPr>
            <a:spLocks noGrp="1" noChangeArrowheads="1"/>
          </p:cNvSpPr>
          <p:nvPr>
            <p:ph type="title"/>
          </p:nvPr>
        </p:nvSpPr>
        <p:spPr bwMode="auto">
          <a:xfrm>
            <a:off x="179388" y="188913"/>
            <a:ext cx="748823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179388" y="1484313"/>
            <a:ext cx="8713787" cy="4824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22275"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defRPr sz="1400" b="1">
                <a:latin typeface="+mn-lt"/>
              </a:defRPr>
            </a:lvl1pPr>
          </a:lstStyle>
          <a:p>
            <a:endParaRPr lang="en-US" altLang="zh-CN"/>
          </a:p>
        </p:txBody>
      </p:sp>
      <p:sp>
        <p:nvSpPr>
          <p:cNvPr id="1029" name="Rectangle 5"/>
          <p:cNvSpPr>
            <a:spLocks noGrp="1" noChangeArrowheads="1"/>
          </p:cNvSpPr>
          <p:nvPr>
            <p:ph type="ftr" sz="quarter" idx="3"/>
          </p:nvPr>
        </p:nvSpPr>
        <p:spPr bwMode="auto">
          <a:xfrm>
            <a:off x="3124200" y="633730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ctr">
              <a:defRPr sz="1400" b="1">
                <a:latin typeface="+mn-lt"/>
              </a:defRPr>
            </a:lvl1pPr>
          </a:lstStyle>
          <a:p>
            <a:endParaRPr lang="en-US" altLang="zh-CN"/>
          </a:p>
        </p:txBody>
      </p:sp>
      <p:sp>
        <p:nvSpPr>
          <p:cNvPr id="1030" name="Rectangle 6"/>
          <p:cNvSpPr>
            <a:spLocks noGrp="1" noChangeArrowheads="1"/>
          </p:cNvSpPr>
          <p:nvPr>
            <p:ph type="sldNum" sz="quarter" idx="4"/>
          </p:nvPr>
        </p:nvSpPr>
        <p:spPr bwMode="auto">
          <a:xfrm>
            <a:off x="6553200"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r">
              <a:defRPr sz="1400" b="1">
                <a:latin typeface="+mn-lt"/>
              </a:defRPr>
            </a:lvl1pPr>
          </a:lstStyle>
          <a:p>
            <a:fld id="{A00B9D72-FD5A-4E94-9EC3-E8A2A19F23C7}" type="slidenum">
              <a:rPr lang="en-US" altLang="zh-CN" smtClean="0"/>
              <a:pPr/>
              <a:t>‹#›</a:t>
            </a:fld>
            <a:endParaRPr lang="en-US" altLang="zh-CN"/>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ahoma" pitchFamily="34" charset="0"/>
          <a:ea typeface="微软雅黑" pitchFamily="34" charset="-122"/>
        </a:defRPr>
      </a:lvl2pPr>
      <a:lvl3pPr algn="ctr" rtl="0" eaLnBrk="1" fontAlgn="base" hangingPunct="1">
        <a:spcBef>
          <a:spcPct val="0"/>
        </a:spcBef>
        <a:spcAft>
          <a:spcPct val="0"/>
        </a:spcAft>
        <a:defRPr sz="4400">
          <a:solidFill>
            <a:schemeClr val="tx2"/>
          </a:solidFill>
          <a:latin typeface="Tahoma" pitchFamily="34" charset="0"/>
          <a:ea typeface="微软雅黑" pitchFamily="34" charset="-122"/>
        </a:defRPr>
      </a:lvl3pPr>
      <a:lvl4pPr algn="ctr" rtl="0" eaLnBrk="1" fontAlgn="base" hangingPunct="1">
        <a:spcBef>
          <a:spcPct val="0"/>
        </a:spcBef>
        <a:spcAft>
          <a:spcPct val="0"/>
        </a:spcAft>
        <a:defRPr sz="4400">
          <a:solidFill>
            <a:schemeClr val="tx2"/>
          </a:solidFill>
          <a:latin typeface="Tahoma" pitchFamily="34" charset="0"/>
          <a:ea typeface="微软雅黑" pitchFamily="34" charset="-122"/>
        </a:defRPr>
      </a:lvl4pPr>
      <a:lvl5pPr algn="ctr" rtl="0" eaLnBrk="1" fontAlgn="base" hangingPunct="1">
        <a:spcBef>
          <a:spcPct val="0"/>
        </a:spcBef>
        <a:spcAft>
          <a:spcPct val="0"/>
        </a:spcAft>
        <a:defRPr sz="4400">
          <a:solidFill>
            <a:schemeClr val="tx2"/>
          </a:solidFill>
          <a:latin typeface="Tahoma" pitchFamily="34" charset="0"/>
          <a:ea typeface="微软雅黑" pitchFamily="34" charset="-122"/>
        </a:defRPr>
      </a:lvl5pPr>
      <a:lvl6pPr marL="457200" algn="ctr" rtl="0" eaLnBrk="1" fontAlgn="base" hangingPunct="1">
        <a:spcBef>
          <a:spcPct val="0"/>
        </a:spcBef>
        <a:spcAft>
          <a:spcPct val="0"/>
        </a:spcAft>
        <a:defRPr sz="4400">
          <a:solidFill>
            <a:schemeClr val="tx2"/>
          </a:solidFill>
          <a:latin typeface="Tahoma" pitchFamily="34" charset="0"/>
          <a:ea typeface="微软雅黑" pitchFamily="34" charset="-122"/>
        </a:defRPr>
      </a:lvl6pPr>
      <a:lvl7pPr marL="914400" algn="ctr" rtl="0" eaLnBrk="1" fontAlgn="base" hangingPunct="1">
        <a:spcBef>
          <a:spcPct val="0"/>
        </a:spcBef>
        <a:spcAft>
          <a:spcPct val="0"/>
        </a:spcAft>
        <a:defRPr sz="4400">
          <a:solidFill>
            <a:schemeClr val="tx2"/>
          </a:solidFill>
          <a:latin typeface="Tahoma" pitchFamily="34" charset="0"/>
          <a:ea typeface="微软雅黑" pitchFamily="34" charset="-122"/>
        </a:defRPr>
      </a:lvl7pPr>
      <a:lvl8pPr marL="1371600" algn="ctr" rtl="0" eaLnBrk="1" fontAlgn="base" hangingPunct="1">
        <a:spcBef>
          <a:spcPct val="0"/>
        </a:spcBef>
        <a:spcAft>
          <a:spcPct val="0"/>
        </a:spcAft>
        <a:defRPr sz="4400">
          <a:solidFill>
            <a:schemeClr val="tx2"/>
          </a:solidFill>
          <a:latin typeface="Tahoma" pitchFamily="34" charset="0"/>
          <a:ea typeface="微软雅黑" pitchFamily="34" charset="-122"/>
        </a:defRPr>
      </a:lvl8pPr>
      <a:lvl9pPr marL="1828800" algn="ctr" rtl="0" eaLnBrk="1" fontAlgn="base" hangingPunct="1">
        <a:spcBef>
          <a:spcPct val="0"/>
        </a:spcBef>
        <a:spcAft>
          <a:spcPct val="0"/>
        </a:spcAft>
        <a:defRPr sz="4400">
          <a:solidFill>
            <a:schemeClr val="tx2"/>
          </a:solidFill>
          <a:latin typeface="Tahoma" pitchFamily="34" charset="0"/>
          <a:ea typeface="微软雅黑" pitchFamily="34" charset="-122"/>
        </a:defRPr>
      </a:lvl9pPr>
    </p:titleStyle>
    <p:bodyStyle>
      <a:lvl1pPr marL="342900" indent="-342900" algn="l" rtl="0" eaLnBrk="1" fontAlgn="base" hangingPunct="1">
        <a:spcBef>
          <a:spcPct val="20000"/>
        </a:spcBef>
        <a:spcAft>
          <a:spcPct val="0"/>
        </a:spcAft>
        <a:buFont typeface="Wingdings" pitchFamily="2" charset="2"/>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eg"/><Relationship Id="rId4" Type="http://schemas.openxmlformats.org/officeDocument/2006/relationships/image" Target="../media/image26.jpg"/></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13.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13.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6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76.jpg"/><Relationship Id="rId7" Type="http://schemas.openxmlformats.org/officeDocument/2006/relationships/image" Target="../media/image80.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s>
</file>

<file path=ppt/slides/_rels/slide6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9011182-D158-470C-85CD-CBE9AA0F6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416"/>
            <a:ext cx="9144000" cy="5141167"/>
          </a:xfrm>
          <a:prstGeom prst="rect">
            <a:avLst/>
          </a:prstGeom>
          <a:effectLst>
            <a:softEdge rad="381000"/>
          </a:effectLst>
        </p:spPr>
      </p:pic>
      <p:sp>
        <p:nvSpPr>
          <p:cNvPr id="2050" name="Rectangle 2"/>
          <p:cNvSpPr>
            <a:spLocks noGrp="1" noChangeArrowheads="1"/>
          </p:cNvSpPr>
          <p:nvPr>
            <p:ph type="ctrTitle"/>
          </p:nvPr>
        </p:nvSpPr>
        <p:spPr>
          <a:xfrm>
            <a:off x="1619672" y="188640"/>
            <a:ext cx="5183188" cy="1091782"/>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中国国防</a:t>
            </a:r>
          </a:p>
        </p:txBody>
      </p:sp>
      <p:sp>
        <p:nvSpPr>
          <p:cNvPr id="2051" name="Rectangle 3"/>
          <p:cNvSpPr>
            <a:spLocks noGrp="1" noChangeArrowheads="1"/>
          </p:cNvSpPr>
          <p:nvPr>
            <p:ph type="subTitle" idx="1"/>
          </p:nvPr>
        </p:nvSpPr>
        <p:spPr>
          <a:xfrm>
            <a:off x="1259632" y="5708184"/>
            <a:ext cx="6400800" cy="838200"/>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3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迈向现代化的中国军队</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CD4C3-CD1F-4C67-850A-626AD1851707}"/>
              </a:ext>
            </a:extLst>
          </p:cNvPr>
          <p:cNvSpPr>
            <a:spLocks noGrp="1"/>
          </p:cNvSpPr>
          <p:nvPr>
            <p:ph type="title"/>
          </p:nvPr>
        </p:nvSpPr>
        <p:spPr/>
        <p:txBody>
          <a:bodyPr>
            <a:normAutofit/>
          </a:bodyPr>
          <a:lstStyle/>
          <a:p>
            <a:r>
              <a:rPr lang="zh-CN" altLang="en-US" dirty="0"/>
              <a:t>各国核武器数量 </a:t>
            </a:r>
            <a:r>
              <a:rPr lang="en-US" altLang="zh-CN" sz="2000" dirty="0"/>
              <a:t>(by SIPRI 2020)</a:t>
            </a:r>
            <a:endParaRPr lang="zh-CN" altLang="en-US" dirty="0"/>
          </a:p>
        </p:txBody>
      </p:sp>
      <p:pic>
        <p:nvPicPr>
          <p:cNvPr id="10" name="内容占位符 9">
            <a:extLst>
              <a:ext uri="{FF2B5EF4-FFF2-40B4-BE49-F238E27FC236}">
                <a16:creationId xmlns:a16="http://schemas.microsoft.com/office/drawing/2014/main" id="{CCD3B578-FD1C-4267-A5C2-2639882B01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16832"/>
            <a:ext cx="9144000" cy="3662362"/>
          </a:xfrm>
        </p:spPr>
      </p:pic>
    </p:spTree>
    <p:extLst>
      <p:ext uri="{BB962C8B-B14F-4D97-AF65-F5344CB8AC3E}">
        <p14:creationId xmlns:p14="http://schemas.microsoft.com/office/powerpoint/2010/main" val="22232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zh-CN" altLang="en-US" dirty="0"/>
              <a:t>美国核战略</a:t>
            </a:r>
          </a:p>
        </p:txBody>
      </p:sp>
      <p:sp>
        <p:nvSpPr>
          <p:cNvPr id="132099" name="Rectangle 3"/>
          <p:cNvSpPr>
            <a:spLocks noGrp="1" noChangeArrowheads="1"/>
          </p:cNvSpPr>
          <p:nvPr>
            <p:ph idx="1"/>
          </p:nvPr>
        </p:nvSpPr>
        <p:spPr/>
        <p:txBody>
          <a:bodyPr/>
          <a:lstStyle/>
          <a:p>
            <a:r>
              <a:rPr lang="zh-CN" altLang="en-US"/>
              <a:t>可使用核武器对敌人发动</a:t>
            </a:r>
            <a:r>
              <a:rPr lang="zh-CN" altLang="en-US">
                <a:latin typeface="微软雅黑"/>
              </a:rPr>
              <a:t>“</a:t>
            </a:r>
            <a:r>
              <a:rPr lang="zh-CN" altLang="en-US"/>
              <a:t>先发制人</a:t>
            </a:r>
            <a:r>
              <a:rPr lang="zh-CN" altLang="en-US">
                <a:latin typeface="微软雅黑"/>
              </a:rPr>
              <a:t>”</a:t>
            </a:r>
            <a:r>
              <a:rPr lang="zh-CN" altLang="en-US"/>
              <a:t>的打击：</a:t>
            </a:r>
          </a:p>
          <a:p>
            <a:pPr lvl="1"/>
            <a:r>
              <a:rPr lang="zh-CN" altLang="en-US"/>
              <a:t>一、敌人使用或有意使用大规模杀伤性武器袭击美国或其盟友；</a:t>
            </a:r>
          </a:p>
          <a:p>
            <a:pPr lvl="1"/>
            <a:r>
              <a:rPr lang="zh-CN" altLang="en-US"/>
              <a:t>二、敌人即将使用生物武器，只有使用核武器才能确保将其力量摧毁；</a:t>
            </a:r>
          </a:p>
          <a:p>
            <a:pPr lvl="1"/>
            <a:r>
              <a:rPr lang="zh-CN" altLang="en-US"/>
              <a:t>三、需要对敌人的大规模杀伤性武器及其储存、指挥、控制设施发动打击；</a:t>
            </a:r>
          </a:p>
          <a:p>
            <a:pPr lvl="1"/>
            <a:r>
              <a:rPr lang="zh-CN" altLang="en-US"/>
              <a:t>四、展示美国使用核武器遏制敌人使用大规模杀伤性武器的能力和意图。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美国</a:t>
            </a:r>
            <a:r>
              <a:rPr lang="en-US" altLang="zh-CN" dirty="0"/>
              <a:t>《</a:t>
            </a:r>
            <a:r>
              <a:rPr lang="zh-CN" altLang="en-US" dirty="0"/>
              <a:t>核态势报告</a:t>
            </a:r>
            <a:r>
              <a:rPr lang="en-US" altLang="zh-CN" dirty="0"/>
              <a:t>》</a:t>
            </a:r>
            <a:endParaRPr lang="zh-CN" altLang="en-US" dirty="0"/>
          </a:p>
        </p:txBody>
      </p:sp>
      <p:sp>
        <p:nvSpPr>
          <p:cNvPr id="3" name="内容占位符 2"/>
          <p:cNvSpPr>
            <a:spLocks noGrp="1"/>
          </p:cNvSpPr>
          <p:nvPr>
            <p:ph idx="1"/>
          </p:nvPr>
        </p:nvSpPr>
        <p:spPr>
          <a:xfrm>
            <a:off x="179388" y="1484312"/>
            <a:ext cx="8713787" cy="5016521"/>
          </a:xfrm>
        </p:spPr>
        <p:txBody>
          <a:bodyPr>
            <a:normAutofit fontScale="92500" lnSpcReduction="10000"/>
          </a:bodyPr>
          <a:lstStyle/>
          <a:p>
            <a:r>
              <a:rPr lang="zh-CN" altLang="en-US" dirty="0"/>
              <a:t>美政府</a:t>
            </a:r>
            <a:r>
              <a:rPr lang="en-US" altLang="zh-CN" dirty="0"/>
              <a:t>2010</a:t>
            </a:r>
            <a:r>
              <a:rPr lang="zh-CN" altLang="en-US" dirty="0"/>
              <a:t>年</a:t>
            </a:r>
            <a:r>
              <a:rPr lang="en-US" altLang="zh-CN" dirty="0"/>
              <a:t>4</a:t>
            </a:r>
            <a:r>
              <a:rPr lang="zh-CN" altLang="en-US" dirty="0"/>
              <a:t>月</a:t>
            </a:r>
            <a:r>
              <a:rPr lang="en-US" altLang="zh-CN" dirty="0"/>
              <a:t>6</a:t>
            </a:r>
            <a:r>
              <a:rPr lang="zh-CN" altLang="en-US" dirty="0"/>
              <a:t>日公布</a:t>
            </a:r>
            <a:r>
              <a:rPr lang="en-US" altLang="zh-CN" dirty="0"/>
              <a:t>《</a:t>
            </a:r>
            <a:r>
              <a:rPr lang="zh-CN" altLang="en-US" dirty="0"/>
              <a:t>核态势报告</a:t>
            </a:r>
            <a:r>
              <a:rPr lang="en-US" altLang="zh-CN" dirty="0"/>
              <a:t>》</a:t>
            </a:r>
            <a:r>
              <a:rPr lang="zh-CN" altLang="en-US" dirty="0"/>
              <a:t>，承诺未来对遵循</a:t>
            </a:r>
            <a:r>
              <a:rPr lang="en-US" altLang="zh-CN" dirty="0"/>
              <a:t>《</a:t>
            </a:r>
            <a:r>
              <a:rPr lang="zh-CN" altLang="en-US" dirty="0"/>
              <a:t>不扩散核武器条约</a:t>
            </a:r>
            <a:r>
              <a:rPr lang="en-US" altLang="zh-CN" dirty="0"/>
              <a:t>》</a:t>
            </a:r>
            <a:r>
              <a:rPr lang="zh-CN" altLang="en-US" dirty="0"/>
              <a:t>的无核国家将避免使用核武器：</a:t>
            </a:r>
            <a:endParaRPr lang="en-US" altLang="zh-CN" dirty="0"/>
          </a:p>
          <a:p>
            <a:pPr lvl="1"/>
            <a:r>
              <a:rPr lang="zh-CN" altLang="en-US" dirty="0"/>
              <a:t>宣布美国将削减核武器，停止发展新核武</a:t>
            </a:r>
            <a:endParaRPr lang="en-US" altLang="zh-CN" dirty="0"/>
          </a:p>
          <a:p>
            <a:pPr lvl="1"/>
            <a:r>
              <a:rPr lang="zh-CN" altLang="en-US" dirty="0"/>
              <a:t>承诺不对遵守</a:t>
            </a:r>
            <a:r>
              <a:rPr lang="en-US" altLang="zh-CN" dirty="0"/>
              <a:t>《</a:t>
            </a:r>
            <a:r>
              <a:rPr lang="zh-CN" altLang="en-US" dirty="0"/>
              <a:t>不扩散核武器条约</a:t>
            </a:r>
            <a:r>
              <a:rPr lang="en-US" altLang="zh-CN" dirty="0"/>
              <a:t>》</a:t>
            </a:r>
            <a:r>
              <a:rPr lang="zh-CN" altLang="en-US" dirty="0"/>
              <a:t>的无核国家使用核武器。</a:t>
            </a:r>
            <a:endParaRPr lang="en-US" altLang="zh-CN" dirty="0"/>
          </a:p>
          <a:p>
            <a:pPr lvl="1"/>
            <a:r>
              <a:rPr lang="zh-CN" altLang="en-US" dirty="0"/>
              <a:t>美政府将只在“维护美国及其盟国重要利益的情况下考虑使用核武器”。</a:t>
            </a:r>
            <a:endParaRPr lang="en-US" altLang="zh-CN" dirty="0"/>
          </a:p>
          <a:p>
            <a:pPr lvl="1"/>
            <a:r>
              <a:rPr lang="zh-CN" altLang="en-US" dirty="0"/>
              <a:t>核武器在美国安全战略中的“唯一作用”将是威慑别国不对美国及其盟友实施核打击。</a:t>
            </a:r>
            <a:endParaRPr lang="en-US" altLang="zh-CN" dirty="0"/>
          </a:p>
          <a:p>
            <a:pPr lvl="1"/>
            <a:r>
              <a:rPr lang="zh-CN" altLang="en-US" dirty="0"/>
              <a:t>美将停止核武器试验，寻求</a:t>
            </a:r>
            <a:r>
              <a:rPr lang="en-US" altLang="zh-CN" dirty="0"/>
              <a:t>《</a:t>
            </a:r>
            <a:r>
              <a:rPr lang="zh-CN" altLang="en-US" dirty="0"/>
              <a:t>全面禁止核试验条约</a:t>
            </a:r>
            <a:r>
              <a:rPr lang="en-US" altLang="zh-CN" dirty="0"/>
              <a:t>》</a:t>
            </a:r>
            <a:r>
              <a:rPr lang="zh-CN" altLang="en-US" dirty="0"/>
              <a:t>在国会获得批准。</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zh-CN" altLang="en-US" dirty="0"/>
              <a:t>其他国家核战略</a:t>
            </a:r>
          </a:p>
        </p:txBody>
      </p:sp>
      <p:sp>
        <p:nvSpPr>
          <p:cNvPr id="133123" name="Rectangle 3"/>
          <p:cNvSpPr>
            <a:spLocks noGrp="1" noChangeArrowheads="1"/>
          </p:cNvSpPr>
          <p:nvPr>
            <p:ph idx="1"/>
          </p:nvPr>
        </p:nvSpPr>
        <p:spPr/>
        <p:txBody>
          <a:bodyPr/>
          <a:lstStyle/>
          <a:p>
            <a:r>
              <a:rPr lang="zh-CN" altLang="en-US"/>
              <a:t>英国</a:t>
            </a:r>
          </a:p>
          <a:p>
            <a:pPr lvl="1"/>
            <a:r>
              <a:rPr lang="zh-CN" altLang="en-US"/>
              <a:t>若英国及其部署在海外的部队遭遇生化武器威胁，可以使用核武器。</a:t>
            </a:r>
          </a:p>
          <a:p>
            <a:r>
              <a:rPr lang="zh-CN" altLang="en-US"/>
              <a:t>法国</a:t>
            </a:r>
          </a:p>
          <a:p>
            <a:pPr lvl="1"/>
            <a:r>
              <a:rPr lang="zh-CN" altLang="en-US"/>
              <a:t>奉行独立的核政策</a:t>
            </a:r>
          </a:p>
          <a:p>
            <a:pPr lvl="1"/>
            <a:r>
              <a:rPr lang="zh-CN" altLang="en-US"/>
              <a:t>强调核武器的威慑作用和核反击的权力</a:t>
            </a:r>
          </a:p>
          <a:p>
            <a:pPr lvl="1"/>
            <a:r>
              <a:rPr lang="zh-CN" altLang="en-US"/>
              <a:t>不否认在国家安全受到威胁时会主动使用核武器的可能。前总统希拉克曾明确表示，将使用核武器打击任何对法国发动</a:t>
            </a:r>
            <a:r>
              <a:rPr lang="zh-CN" altLang="en-US">
                <a:latin typeface="微软雅黑"/>
              </a:rPr>
              <a:t>“</a:t>
            </a:r>
            <a:r>
              <a:rPr lang="zh-CN" altLang="en-US"/>
              <a:t>恐怖袭击</a:t>
            </a:r>
            <a:r>
              <a:rPr lang="zh-CN" altLang="en-US">
                <a:latin typeface="微软雅黑"/>
              </a:rPr>
              <a:t>”</a:t>
            </a:r>
            <a:r>
              <a:rPr lang="zh-CN" altLang="en-US"/>
              <a:t>的国家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zh-CN" altLang="en-US" dirty="0"/>
              <a:t>其他国家核战略</a:t>
            </a:r>
            <a:r>
              <a:rPr lang="en-US" altLang="zh-CN" dirty="0"/>
              <a:t>(</a:t>
            </a:r>
            <a:r>
              <a:rPr lang="zh-CN" altLang="en-US" dirty="0"/>
              <a:t>续</a:t>
            </a:r>
            <a:r>
              <a:rPr lang="en-US" altLang="zh-CN" dirty="0"/>
              <a:t>)</a:t>
            </a:r>
          </a:p>
        </p:txBody>
      </p:sp>
      <p:sp>
        <p:nvSpPr>
          <p:cNvPr id="134147" name="Rectangle 3"/>
          <p:cNvSpPr>
            <a:spLocks noGrp="1" noChangeArrowheads="1"/>
          </p:cNvSpPr>
          <p:nvPr>
            <p:ph idx="1"/>
          </p:nvPr>
        </p:nvSpPr>
        <p:spPr/>
        <p:txBody>
          <a:bodyPr>
            <a:normAutofit/>
          </a:bodyPr>
          <a:lstStyle/>
          <a:p>
            <a:r>
              <a:rPr lang="zh-CN" altLang="en-US"/>
              <a:t>俄罗斯</a:t>
            </a:r>
          </a:p>
          <a:p>
            <a:pPr lvl="1"/>
            <a:r>
              <a:rPr lang="zh-CN" altLang="en-US"/>
              <a:t>对于针对俄罗斯战略目标发动的攻击，即使是常规攻击，俄罗斯也有可能实施核反击</a:t>
            </a:r>
          </a:p>
          <a:p>
            <a:pPr lvl="1"/>
            <a:r>
              <a:rPr lang="zh-CN" altLang="en-US"/>
              <a:t>保留使用</a:t>
            </a:r>
            <a:r>
              <a:rPr lang="zh-CN" altLang="en-US">
                <a:latin typeface="微软雅黑"/>
              </a:rPr>
              <a:t>“</a:t>
            </a:r>
            <a:r>
              <a:rPr lang="zh-CN" altLang="en-US"/>
              <a:t>先发制人</a:t>
            </a:r>
            <a:r>
              <a:rPr lang="zh-CN" altLang="en-US">
                <a:latin typeface="微软雅黑"/>
              </a:rPr>
              <a:t>”</a:t>
            </a:r>
            <a:r>
              <a:rPr lang="zh-CN" altLang="en-US"/>
              <a:t>使用武力的权力</a:t>
            </a:r>
          </a:p>
          <a:p>
            <a:r>
              <a:rPr lang="zh-CN" altLang="en-US"/>
              <a:t>巴基斯坦</a:t>
            </a:r>
          </a:p>
          <a:p>
            <a:pPr lvl="1"/>
            <a:r>
              <a:rPr lang="zh-CN" altLang="en-US"/>
              <a:t>因印度常规军事力量远超巴基斯坦，巴基斯坦始终把核武器作为维持</a:t>
            </a:r>
            <a:r>
              <a:rPr lang="zh-CN" altLang="en-US">
                <a:latin typeface="微软雅黑"/>
              </a:rPr>
              <a:t>“</a:t>
            </a:r>
            <a:r>
              <a:rPr lang="zh-CN" altLang="en-US"/>
              <a:t>恐怖的平衡</a:t>
            </a:r>
            <a:r>
              <a:rPr lang="zh-CN" altLang="en-US">
                <a:latin typeface="微软雅黑"/>
              </a:rPr>
              <a:t>”</a:t>
            </a:r>
            <a:r>
              <a:rPr lang="zh-CN" altLang="en-US"/>
              <a:t>的重要砝码。</a:t>
            </a:r>
          </a:p>
          <a:p>
            <a:pPr lvl="1"/>
            <a:r>
              <a:rPr lang="zh-CN" altLang="en-US"/>
              <a:t>若该国遭到常规力量的攻击，将考虑首先使用核武器进行反击，以形成威慑</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zh-CN" altLang="en-US" dirty="0"/>
              <a:t>其他国家核战略</a:t>
            </a:r>
            <a:r>
              <a:rPr lang="en-US" altLang="zh-CN" dirty="0"/>
              <a:t>(</a:t>
            </a:r>
            <a:r>
              <a:rPr lang="zh-CN" altLang="en-US" dirty="0"/>
              <a:t>续</a:t>
            </a:r>
            <a:r>
              <a:rPr lang="en-US" altLang="zh-CN" dirty="0"/>
              <a:t>2)</a:t>
            </a:r>
          </a:p>
        </p:txBody>
      </p:sp>
      <p:sp>
        <p:nvSpPr>
          <p:cNvPr id="135171" name="Rectangle 3"/>
          <p:cNvSpPr>
            <a:spLocks noGrp="1" noChangeArrowheads="1"/>
          </p:cNvSpPr>
          <p:nvPr>
            <p:ph idx="1"/>
          </p:nvPr>
        </p:nvSpPr>
        <p:spPr/>
        <p:txBody>
          <a:bodyPr/>
          <a:lstStyle/>
          <a:p>
            <a:r>
              <a:rPr lang="zh-CN" altLang="en-US"/>
              <a:t>印度</a:t>
            </a:r>
          </a:p>
          <a:p>
            <a:pPr lvl="1"/>
            <a:r>
              <a:rPr lang="zh-CN" altLang="en-US">
                <a:latin typeface="微软雅黑"/>
              </a:rPr>
              <a:t>“</a:t>
            </a:r>
            <a:r>
              <a:rPr lang="zh-CN" altLang="en-US"/>
              <a:t>基于最小的有效威慑和不首先使用原则</a:t>
            </a:r>
            <a:r>
              <a:rPr lang="zh-CN" altLang="en-US">
                <a:latin typeface="微软雅黑"/>
              </a:rPr>
              <a:t>”</a:t>
            </a:r>
            <a:endParaRPr lang="zh-CN" altLang="en-US"/>
          </a:p>
          <a:p>
            <a:pPr lvl="1"/>
            <a:r>
              <a:rPr lang="zh-CN" altLang="en-US"/>
              <a:t>强调要大力发展</a:t>
            </a:r>
            <a:r>
              <a:rPr lang="zh-CN" altLang="en-US">
                <a:latin typeface="微软雅黑"/>
              </a:rPr>
              <a:t>“</a:t>
            </a:r>
            <a:r>
              <a:rPr lang="zh-CN" altLang="en-US"/>
              <a:t>三位一体</a:t>
            </a:r>
            <a:r>
              <a:rPr lang="zh-CN" altLang="en-US">
                <a:latin typeface="微软雅黑"/>
              </a:rPr>
              <a:t>”</a:t>
            </a:r>
            <a:r>
              <a:rPr lang="zh-CN" altLang="en-US"/>
              <a:t>的核力量</a:t>
            </a:r>
          </a:p>
          <a:p>
            <a:r>
              <a:rPr lang="zh-CN" altLang="en-US"/>
              <a:t>以色列</a:t>
            </a:r>
          </a:p>
          <a:p>
            <a:pPr lvl="1"/>
            <a:r>
              <a:rPr lang="zh-CN" altLang="en-US"/>
              <a:t>执行严格的</a:t>
            </a:r>
            <a:r>
              <a:rPr lang="zh-CN" altLang="en-US">
                <a:latin typeface="微软雅黑"/>
              </a:rPr>
              <a:t>“</a:t>
            </a:r>
            <a:r>
              <a:rPr lang="zh-CN" altLang="en-US"/>
              <a:t>核模糊</a:t>
            </a:r>
            <a:r>
              <a:rPr lang="zh-CN" altLang="en-US">
                <a:latin typeface="微软雅黑"/>
              </a:rPr>
              <a:t>”</a:t>
            </a:r>
            <a:r>
              <a:rPr lang="zh-CN" altLang="en-US"/>
              <a:t>政策</a:t>
            </a:r>
          </a:p>
          <a:p>
            <a:pPr lvl="1"/>
            <a:r>
              <a:rPr lang="zh-CN" altLang="en-US"/>
              <a:t>以色列不承认它具有核能力，不承担随之而来的政治与经济后果，但却能从中获得利益</a:t>
            </a:r>
            <a:r>
              <a:rPr lang="en-US" altLang="zh-CN" dirty="0">
                <a:latin typeface="微软雅黑"/>
              </a:rPr>
              <a:t>———</a:t>
            </a:r>
            <a:r>
              <a:rPr lang="zh-CN" altLang="en-US"/>
              <a:t>威慑的力量，因其周边国家都知道它拥有核武器</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zh-CN" altLang="en-US" dirty="0"/>
              <a:t>国际核武器条约</a:t>
            </a:r>
          </a:p>
        </p:txBody>
      </p:sp>
      <p:sp>
        <p:nvSpPr>
          <p:cNvPr id="136195" name="Rectangle 3"/>
          <p:cNvSpPr>
            <a:spLocks noGrp="1" noChangeArrowheads="1"/>
          </p:cNvSpPr>
          <p:nvPr>
            <p:ph idx="1"/>
          </p:nvPr>
        </p:nvSpPr>
        <p:spPr>
          <a:xfrm>
            <a:off x="179388" y="1484313"/>
            <a:ext cx="8713787" cy="5113337"/>
          </a:xfrm>
        </p:spPr>
        <p:txBody>
          <a:bodyPr/>
          <a:lstStyle/>
          <a:p>
            <a:r>
              <a:rPr lang="en-US" altLang="zh-CN" sz="2800" dirty="0"/>
              <a:t>《</a:t>
            </a:r>
            <a:r>
              <a:rPr lang="zh-CN" altLang="en-US" sz="2800"/>
              <a:t>不扩散核武器条约</a:t>
            </a:r>
            <a:r>
              <a:rPr lang="en-US" altLang="zh-CN" sz="2800" dirty="0"/>
              <a:t>》</a:t>
            </a:r>
          </a:p>
          <a:p>
            <a:pPr lvl="1"/>
            <a:r>
              <a:rPr lang="en-US" altLang="zh-CN" sz="2400" dirty="0"/>
              <a:t>1968</a:t>
            </a:r>
            <a:r>
              <a:rPr lang="zh-CN" altLang="en-US" sz="2400"/>
              <a:t>年首次签署，</a:t>
            </a:r>
            <a:r>
              <a:rPr lang="en-US" altLang="zh-CN" sz="2400" dirty="0"/>
              <a:t>1970</a:t>
            </a:r>
            <a:r>
              <a:rPr lang="zh-CN" altLang="en-US" sz="2400"/>
              <a:t>年生效</a:t>
            </a:r>
          </a:p>
          <a:p>
            <a:pPr lvl="1"/>
            <a:r>
              <a:rPr lang="zh-CN" altLang="en-US" sz="2400"/>
              <a:t>核俱乐部成员的法理依据</a:t>
            </a:r>
          </a:p>
          <a:p>
            <a:r>
              <a:rPr lang="en-US" altLang="zh-CN" sz="2800" dirty="0"/>
              <a:t>《</a:t>
            </a:r>
            <a:r>
              <a:rPr lang="zh-CN" altLang="en-US" sz="2800"/>
              <a:t>全面禁止核武器条约</a:t>
            </a:r>
            <a:r>
              <a:rPr lang="en-US" altLang="zh-CN" sz="2800" dirty="0"/>
              <a:t>》</a:t>
            </a:r>
          </a:p>
          <a:p>
            <a:pPr lvl="1"/>
            <a:r>
              <a:rPr lang="en-US" altLang="zh-CN" sz="2400" dirty="0"/>
              <a:t>1954</a:t>
            </a:r>
            <a:r>
              <a:rPr lang="zh-CN" altLang="en-US" sz="2400"/>
              <a:t>年提出，</a:t>
            </a:r>
            <a:r>
              <a:rPr lang="en-US" altLang="zh-CN" sz="2400" dirty="0"/>
              <a:t>1996</a:t>
            </a:r>
            <a:r>
              <a:rPr lang="zh-CN" altLang="en-US" sz="2400"/>
              <a:t>年联合国大会通过</a:t>
            </a:r>
          </a:p>
          <a:p>
            <a:r>
              <a:rPr lang="zh-CN" altLang="en-US" sz="2800"/>
              <a:t>其他多边条约（部分）</a:t>
            </a:r>
          </a:p>
          <a:p>
            <a:pPr lvl="1"/>
            <a:r>
              <a:rPr lang="zh-CN" altLang="en-US" sz="2400"/>
              <a:t>南太平洋：</a:t>
            </a:r>
            <a:r>
              <a:rPr lang="en-US" altLang="zh-CN" sz="2400" dirty="0"/>
              <a:t>《</a:t>
            </a:r>
            <a:r>
              <a:rPr lang="zh-CN" altLang="en-US" sz="2400"/>
              <a:t>拉罗汤加条约</a:t>
            </a:r>
            <a:r>
              <a:rPr lang="en-US" altLang="zh-CN" sz="2400" dirty="0"/>
              <a:t>》</a:t>
            </a:r>
            <a:r>
              <a:rPr lang="zh-CN" altLang="en-US" sz="2400"/>
              <a:t>，</a:t>
            </a:r>
            <a:r>
              <a:rPr lang="en-US" altLang="zh-CN" sz="2400" dirty="0"/>
              <a:t>1985</a:t>
            </a:r>
          </a:p>
          <a:p>
            <a:pPr lvl="1"/>
            <a:r>
              <a:rPr lang="zh-CN" altLang="en-US" sz="2400"/>
              <a:t>东南亚：</a:t>
            </a:r>
            <a:r>
              <a:rPr lang="en-US" altLang="zh-CN" sz="2400" dirty="0"/>
              <a:t>《</a:t>
            </a:r>
            <a:r>
              <a:rPr lang="zh-CN" altLang="en-US" sz="2400"/>
              <a:t>曼谷条约</a:t>
            </a:r>
            <a:r>
              <a:rPr lang="en-US" altLang="zh-CN" sz="2400" dirty="0"/>
              <a:t>》</a:t>
            </a:r>
            <a:r>
              <a:rPr lang="zh-CN" altLang="en-US" sz="2400"/>
              <a:t>，</a:t>
            </a:r>
            <a:r>
              <a:rPr lang="en-US" altLang="zh-CN" sz="2400" dirty="0"/>
              <a:t>1995</a:t>
            </a:r>
          </a:p>
          <a:p>
            <a:pPr lvl="1"/>
            <a:r>
              <a:rPr lang="zh-CN" altLang="en-US" sz="2400"/>
              <a:t>非洲：</a:t>
            </a:r>
            <a:r>
              <a:rPr lang="en-US" altLang="zh-CN" sz="2400" dirty="0"/>
              <a:t>《</a:t>
            </a:r>
            <a:r>
              <a:rPr lang="zh-CN" altLang="en-US" sz="2400"/>
              <a:t>佩林达巴条约</a:t>
            </a:r>
            <a:r>
              <a:rPr lang="en-US" altLang="zh-CN" sz="2400" dirty="0"/>
              <a:t>》</a:t>
            </a:r>
          </a:p>
          <a:p>
            <a:pPr lvl="1"/>
            <a:r>
              <a:rPr lang="zh-CN" altLang="en-US" sz="2400"/>
              <a:t>中亚：哈萨克斯坦、吉尔吉斯斯坦、塔吉克斯坦、土库曼斯坦、乌兹别克斯坦临时签署条约草案成立无核区</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dirty="0"/>
              <a:t>国防体制</a:t>
            </a:r>
          </a:p>
        </p:txBody>
      </p:sp>
      <p:sp>
        <p:nvSpPr>
          <p:cNvPr id="95235" name="Rectangle 3"/>
          <p:cNvSpPr>
            <a:spLocks noGrp="1" noChangeArrowheads="1"/>
          </p:cNvSpPr>
          <p:nvPr>
            <p:ph idx="1"/>
          </p:nvPr>
        </p:nvSpPr>
        <p:spPr/>
        <p:txBody>
          <a:bodyPr/>
          <a:lstStyle/>
          <a:p>
            <a:r>
              <a:rPr lang="zh-CN" altLang="en-US" dirty="0"/>
              <a:t>国防体制是国家防卫机构的设置和管理权限划分的制度，包括</a:t>
            </a:r>
            <a:endParaRPr lang="en-US" altLang="zh-CN" dirty="0"/>
          </a:p>
          <a:p>
            <a:pPr lvl="1"/>
            <a:r>
              <a:rPr lang="zh-CN" altLang="en-US" dirty="0"/>
              <a:t>国防领导体制、武装力量体制、国防经济体制、国防科技和武器装备发展的管理体制</a:t>
            </a:r>
            <a:endParaRPr lang="en-US" altLang="zh-CN" dirty="0"/>
          </a:p>
          <a:p>
            <a:pPr lvl="1"/>
            <a:r>
              <a:rPr lang="zh-CN" altLang="en-US" dirty="0"/>
              <a:t>兵役制度、动员制度、国防教育制度等</a:t>
            </a:r>
          </a:p>
          <a:p>
            <a:r>
              <a:rPr lang="zh-CN" altLang="en-US" dirty="0"/>
              <a:t>我国由全国人民代表大会及其委员会、中华人民共和国主席、国务院、中央军事委员会共同行使国防领导职责。</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dirty="0"/>
              <a:t>全国人民代表大会</a:t>
            </a:r>
          </a:p>
        </p:txBody>
      </p:sp>
      <p:sp>
        <p:nvSpPr>
          <p:cNvPr id="96259" name="Rectangle 3"/>
          <p:cNvSpPr>
            <a:spLocks noGrp="1" noChangeArrowheads="1"/>
          </p:cNvSpPr>
          <p:nvPr>
            <p:ph idx="1"/>
          </p:nvPr>
        </p:nvSpPr>
        <p:spPr/>
        <p:txBody>
          <a:bodyPr/>
          <a:lstStyle/>
          <a:p>
            <a:r>
              <a:rPr lang="zh-CN" altLang="en-US"/>
              <a:t>选举国家中央军委主席，根据中央军委主席的提名，决定中央军委其他组成人员的人选</a:t>
            </a:r>
          </a:p>
          <a:p>
            <a:r>
              <a:rPr lang="zh-CN" altLang="en-US"/>
              <a:t>决定战争和和平的问题，并行使宪法规定的国防方面的其他职权</a:t>
            </a:r>
          </a:p>
          <a:p>
            <a:r>
              <a:rPr lang="zh-CN" altLang="en-US"/>
              <a:t>全国人大常委会在全国人民代表大会闭会期间决定战争状态的宣布，决定全国总动员或者局部动员，并行使宪法规定的国防方面的其他职权</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zh-CN" altLang="en-US" dirty="0"/>
              <a:t>国家主席</a:t>
            </a:r>
          </a:p>
        </p:txBody>
      </p:sp>
      <p:sp>
        <p:nvSpPr>
          <p:cNvPr id="97283" name="Rectangle 3"/>
          <p:cNvSpPr>
            <a:spLocks noGrp="1" noChangeArrowheads="1"/>
          </p:cNvSpPr>
          <p:nvPr>
            <p:ph idx="1"/>
          </p:nvPr>
        </p:nvSpPr>
        <p:spPr/>
        <p:txBody>
          <a:bodyPr/>
          <a:lstStyle/>
          <a:p>
            <a:r>
              <a:rPr lang="zh-CN" altLang="en-US"/>
              <a:t>根据全国人大及其常委会的决定，宣布战争状态，发布动员令，并行使宪法规定的国防方面的其他职权。</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zh-CN" altLang="en-US" dirty="0"/>
              <a:t>国防的概念</a:t>
            </a:r>
          </a:p>
        </p:txBody>
      </p:sp>
      <p:sp>
        <p:nvSpPr>
          <p:cNvPr id="91139" name="Rectangle 3"/>
          <p:cNvSpPr>
            <a:spLocks noGrp="1" noChangeArrowheads="1"/>
          </p:cNvSpPr>
          <p:nvPr>
            <p:ph idx="1"/>
          </p:nvPr>
        </p:nvSpPr>
        <p:spPr/>
        <p:txBody>
          <a:bodyPr/>
          <a:lstStyle/>
          <a:p>
            <a:r>
              <a:rPr lang="zh-CN" altLang="en-US"/>
              <a:t>国家为防备和抵抗侵略，制止颠覆活动，保卫国家主权、领土完整和安全而进行的军事活动以及与军事有关的政治、经济、外交、科技、教育等方面的活动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zh-CN" altLang="en-US" dirty="0"/>
              <a:t>国务院</a:t>
            </a:r>
          </a:p>
        </p:txBody>
      </p:sp>
      <p:sp>
        <p:nvSpPr>
          <p:cNvPr id="98307" name="Rectangle 3"/>
          <p:cNvSpPr>
            <a:spLocks noGrp="1" noChangeArrowheads="1"/>
          </p:cNvSpPr>
          <p:nvPr>
            <p:ph idx="1"/>
          </p:nvPr>
        </p:nvSpPr>
        <p:spPr/>
        <p:txBody>
          <a:bodyPr/>
          <a:lstStyle/>
          <a:p>
            <a:r>
              <a:rPr lang="zh-CN" altLang="en-US" sz="2800"/>
              <a:t>领导和管理国防建设事业，编制国防建设发展规划和计划，制定国防建设方面的方针、政策和行政法规，管理国防经费和国防资产，领导和管理国防科研生产，领导和管理国民经济动员工作和人民武装动员、人民防空、国防交通等方面的有关工作，领导和管理拥军优属和退役军人安置工作，领导国防教育工作，与中央军委共同领导人民武装警察部队、民兵的建设和征兵、预备役工作以及边防、海防、空防的管理工作，并行使法律规定的与国防建设事业有关的其他职权。国务院设有国防部以及其他与国防建设事业有关的部门。</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zh-CN" altLang="en-US" dirty="0"/>
              <a:t>中央军事委员会</a:t>
            </a:r>
          </a:p>
        </p:txBody>
      </p:sp>
      <p:sp>
        <p:nvSpPr>
          <p:cNvPr id="99331" name="Rectangle 3"/>
          <p:cNvSpPr>
            <a:spLocks noGrp="1" noChangeArrowheads="1"/>
          </p:cNvSpPr>
          <p:nvPr>
            <p:ph idx="1"/>
          </p:nvPr>
        </p:nvSpPr>
        <p:spPr/>
        <p:txBody>
          <a:bodyPr/>
          <a:lstStyle/>
          <a:p>
            <a:r>
              <a:rPr lang="zh-CN" altLang="en-US" dirty="0"/>
              <a:t>领导和统一指挥全国武装力量，决定军事战略和武装力量的作战方针，领导和管理人民解放军的建设，向全国人大或者全国人大常委会提出议案，制定军事法规，发布决定和命令，决定人民解放军的体制和编制，任免、培训、考核和奖惩武装力量成员，批准武器装备体制和发展规划、计划，并行使法律规定的其他职权。</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zh-CN" altLang="en-US" dirty="0"/>
              <a:t>国防预算</a:t>
            </a:r>
          </a:p>
        </p:txBody>
      </p:sp>
      <p:sp>
        <p:nvSpPr>
          <p:cNvPr id="100355" name="Rectangle 3"/>
          <p:cNvSpPr>
            <a:spLocks noGrp="1" noChangeArrowheads="1"/>
          </p:cNvSpPr>
          <p:nvPr>
            <p:ph type="body" sz="half" idx="1"/>
          </p:nvPr>
        </p:nvSpPr>
        <p:spPr>
          <a:xfrm>
            <a:off x="179388" y="1484313"/>
            <a:ext cx="8785225" cy="4824412"/>
          </a:xfrm>
        </p:spPr>
        <p:txBody>
          <a:bodyPr/>
          <a:lstStyle/>
          <a:p>
            <a:r>
              <a:rPr lang="en-US" altLang="zh-CN" sz="2800" dirty="0"/>
              <a:t>2021</a:t>
            </a:r>
            <a:r>
              <a:rPr lang="zh-CN" altLang="en-US" sz="2800" dirty="0"/>
              <a:t>年度：</a:t>
            </a:r>
            <a:r>
              <a:rPr lang="en-US" altLang="zh-CN" sz="2800" dirty="0"/>
              <a:t>13553.43</a:t>
            </a:r>
            <a:r>
              <a:rPr lang="zh-CN" altLang="en-US" sz="2800" dirty="0"/>
              <a:t>亿元人民币（约</a:t>
            </a:r>
            <a:r>
              <a:rPr lang="en-US" altLang="zh-CN" sz="2800" dirty="0"/>
              <a:t>2090</a:t>
            </a:r>
            <a:r>
              <a:rPr lang="zh-CN" altLang="en-US" sz="2800" dirty="0"/>
              <a:t>亿美元）</a:t>
            </a:r>
            <a:br>
              <a:rPr lang="en-US" altLang="zh-CN" sz="2800" dirty="0"/>
            </a:br>
            <a:r>
              <a:rPr lang="zh-CN" altLang="en-US" sz="2000" dirty="0"/>
              <a:t>（美国</a:t>
            </a:r>
            <a:r>
              <a:rPr lang="en-US" altLang="zh-CN" sz="2000" dirty="0"/>
              <a:t>2021</a:t>
            </a:r>
            <a:r>
              <a:rPr lang="zh-CN" altLang="en-US" sz="2000" dirty="0"/>
              <a:t>财年：</a:t>
            </a:r>
            <a:r>
              <a:rPr lang="en-US" altLang="zh-CN" sz="2000" dirty="0"/>
              <a:t>7405</a:t>
            </a:r>
            <a:r>
              <a:rPr lang="zh-CN" altLang="en-US" sz="2000" dirty="0"/>
              <a:t>亿美元）</a:t>
            </a:r>
            <a:endParaRPr lang="en-US" altLang="zh-CN" sz="2800" dirty="0"/>
          </a:p>
          <a:p>
            <a:r>
              <a:rPr lang="en-US" altLang="zh-CN" sz="2800" dirty="0"/>
              <a:t>2021</a:t>
            </a:r>
            <a:r>
              <a:rPr lang="zh-CN" altLang="en-US" sz="2800" dirty="0"/>
              <a:t>财年度各国家和地区的国防经费（亿美元）*：</a:t>
            </a:r>
          </a:p>
          <a:p>
            <a:pPr lvl="1"/>
            <a:r>
              <a:rPr lang="zh-CN" altLang="en-US" sz="2400" dirty="0"/>
              <a:t>美</a:t>
            </a:r>
            <a:r>
              <a:rPr lang="en-US" altLang="zh-CN" sz="2400" dirty="0"/>
              <a:t>7405</a:t>
            </a:r>
            <a:r>
              <a:rPr lang="zh-CN" altLang="en-US" sz="2400" dirty="0"/>
              <a:t>，中</a:t>
            </a:r>
            <a:r>
              <a:rPr lang="en-US" altLang="zh-CN" sz="2400" dirty="0"/>
              <a:t>2090</a:t>
            </a:r>
            <a:r>
              <a:rPr lang="zh-CN" altLang="en-US" sz="2400" dirty="0"/>
              <a:t> （</a:t>
            </a:r>
            <a:r>
              <a:rPr lang="en-US" altLang="zh-CN" sz="2400" dirty="0"/>
              <a:t>SIPRI</a:t>
            </a:r>
            <a:r>
              <a:rPr lang="zh-CN" altLang="en-US" sz="2400" dirty="0"/>
              <a:t>：中</a:t>
            </a:r>
            <a:r>
              <a:rPr lang="en-US" altLang="zh-CN" sz="2400" dirty="0"/>
              <a:t>3156</a:t>
            </a:r>
            <a:r>
              <a:rPr lang="zh-CN" altLang="en-US" sz="2400" dirty="0"/>
              <a:t>），</a:t>
            </a:r>
            <a:r>
              <a:rPr lang="zh-CN" altLang="zh-CN" sz="2800" dirty="0">
                <a:effectLst/>
                <a:latin typeface="+mn-lt"/>
                <a:ea typeface="+mn-ea"/>
              </a:rPr>
              <a:t>俄</a:t>
            </a:r>
            <a:r>
              <a:rPr lang="en-US" altLang="zh-CN" sz="2800" dirty="0">
                <a:effectLst/>
                <a:latin typeface="+mn-lt"/>
                <a:ea typeface="+mn-ea"/>
              </a:rPr>
              <a:t>668</a:t>
            </a:r>
            <a:r>
              <a:rPr lang="zh-CN" altLang="zh-CN" sz="2800" dirty="0">
                <a:effectLst/>
                <a:latin typeface="+mn-lt"/>
                <a:ea typeface="+mn-ea"/>
              </a:rPr>
              <a:t>，</a:t>
            </a:r>
            <a:r>
              <a:rPr lang="zh-CN" altLang="zh-CN" sz="2800" dirty="0">
                <a:solidFill>
                  <a:schemeClr val="tx1"/>
                </a:solidFill>
                <a:effectLst/>
                <a:latin typeface="+mn-lt"/>
                <a:ea typeface="+mn-ea"/>
              </a:rPr>
              <a:t>英</a:t>
            </a:r>
            <a:r>
              <a:rPr lang="en-US" altLang="zh-CN" sz="2800" dirty="0">
                <a:solidFill>
                  <a:schemeClr val="tx1"/>
                </a:solidFill>
                <a:effectLst/>
                <a:latin typeface="+mn-lt"/>
                <a:ea typeface="+mn-ea"/>
              </a:rPr>
              <a:t>662</a:t>
            </a:r>
            <a:r>
              <a:rPr lang="zh-CN" altLang="zh-CN" sz="2800" dirty="0">
                <a:solidFill>
                  <a:schemeClr val="tx1"/>
                </a:solidFill>
                <a:effectLst/>
                <a:latin typeface="+mn-lt"/>
                <a:ea typeface="+mn-ea"/>
              </a:rPr>
              <a:t>，印</a:t>
            </a:r>
            <a:r>
              <a:rPr lang="en-US" altLang="zh-CN" sz="2800" dirty="0">
                <a:solidFill>
                  <a:schemeClr val="tx1"/>
                </a:solidFill>
                <a:effectLst/>
                <a:latin typeface="+mn-lt"/>
                <a:ea typeface="+mn-ea"/>
              </a:rPr>
              <a:t>648</a:t>
            </a:r>
            <a:r>
              <a:rPr lang="zh-CN" altLang="zh-CN" sz="2800" dirty="0">
                <a:solidFill>
                  <a:schemeClr val="tx1"/>
                </a:solidFill>
                <a:effectLst/>
                <a:latin typeface="+mn-lt"/>
                <a:ea typeface="+mn-ea"/>
              </a:rPr>
              <a:t>，</a:t>
            </a:r>
            <a:r>
              <a:rPr lang="zh-CN" altLang="en-US" sz="2400" dirty="0">
                <a:solidFill>
                  <a:srgbClr val="00B0F0"/>
                </a:solidFill>
              </a:rPr>
              <a:t>日</a:t>
            </a:r>
            <a:r>
              <a:rPr lang="en-US" altLang="zh-CN" sz="2400" dirty="0">
                <a:solidFill>
                  <a:srgbClr val="00B0F0"/>
                </a:solidFill>
              </a:rPr>
              <a:t>550(</a:t>
            </a:r>
            <a:r>
              <a:rPr lang="zh-CN" altLang="en-US" sz="2400" dirty="0">
                <a:solidFill>
                  <a:srgbClr val="00B0F0"/>
                </a:solidFill>
              </a:rPr>
              <a:t>较上年增</a:t>
            </a:r>
            <a:r>
              <a:rPr lang="en-US" altLang="zh-CN" sz="2400" dirty="0">
                <a:solidFill>
                  <a:srgbClr val="00B0F0"/>
                </a:solidFill>
              </a:rPr>
              <a:t>8.3%</a:t>
            </a:r>
            <a:r>
              <a:rPr lang="zh-CN" altLang="en-US" sz="2400" dirty="0">
                <a:solidFill>
                  <a:srgbClr val="00B0F0"/>
                </a:solidFill>
              </a:rPr>
              <a:t>再创历史新高</a:t>
            </a:r>
            <a:r>
              <a:rPr lang="en-US" altLang="zh-CN" sz="2400" dirty="0">
                <a:solidFill>
                  <a:srgbClr val="00B0F0"/>
                </a:solidFill>
              </a:rPr>
              <a:t>)</a:t>
            </a:r>
            <a:r>
              <a:rPr lang="zh-CN" altLang="en-US" sz="2400" dirty="0"/>
              <a:t>，德</a:t>
            </a:r>
            <a:r>
              <a:rPr lang="en-US" altLang="zh-CN" sz="2400" dirty="0"/>
              <a:t>520</a:t>
            </a:r>
            <a:r>
              <a:rPr lang="zh-CN" altLang="en-US" sz="2400" dirty="0"/>
              <a:t>，</a:t>
            </a:r>
            <a:r>
              <a:rPr lang="zh-CN" altLang="zh-CN" sz="2800" dirty="0">
                <a:effectLst/>
                <a:latin typeface="+mn-lt"/>
                <a:ea typeface="+mn-ea"/>
              </a:rPr>
              <a:t>法</a:t>
            </a:r>
            <a:r>
              <a:rPr lang="en-US" altLang="zh-CN" sz="2800" dirty="0">
                <a:effectLst/>
                <a:latin typeface="+mn-lt"/>
                <a:ea typeface="+mn-ea"/>
              </a:rPr>
              <a:t>500</a:t>
            </a:r>
            <a:r>
              <a:rPr lang="zh-CN" altLang="zh-CN" sz="2800" dirty="0">
                <a:effectLst/>
                <a:latin typeface="+mn-lt"/>
                <a:ea typeface="+mn-ea"/>
              </a:rPr>
              <a:t>，</a:t>
            </a:r>
            <a:r>
              <a:rPr lang="zh-CN" altLang="en-US" sz="2400" dirty="0"/>
              <a:t>韩</a:t>
            </a:r>
            <a:r>
              <a:rPr lang="en-US" altLang="zh-CN" sz="2400" dirty="0"/>
              <a:t>480</a:t>
            </a:r>
            <a:r>
              <a:rPr lang="zh-CN" altLang="en-US" sz="2400" dirty="0"/>
              <a:t>，</a:t>
            </a:r>
            <a:r>
              <a:rPr lang="zh-CN" altLang="zh-CN" sz="2800" dirty="0">
                <a:solidFill>
                  <a:srgbClr val="00B0F0"/>
                </a:solidFill>
                <a:effectLst/>
                <a:latin typeface="+mn-lt"/>
                <a:ea typeface="+mn-ea"/>
              </a:rPr>
              <a:t>沙特</a:t>
            </a:r>
            <a:r>
              <a:rPr lang="en-US" altLang="zh-CN" sz="2800" dirty="0">
                <a:solidFill>
                  <a:srgbClr val="00B0F0"/>
                </a:solidFill>
                <a:effectLst/>
                <a:latin typeface="+mn-lt"/>
                <a:ea typeface="+mn-ea"/>
              </a:rPr>
              <a:t>466(</a:t>
            </a:r>
            <a:r>
              <a:rPr lang="zh-CN" altLang="zh-CN" sz="2800" dirty="0">
                <a:solidFill>
                  <a:srgbClr val="00B0F0"/>
                </a:solidFill>
                <a:effectLst/>
                <a:latin typeface="+mn-lt"/>
                <a:ea typeface="+mn-ea"/>
              </a:rPr>
              <a:t>连续</a:t>
            </a:r>
            <a:r>
              <a:rPr lang="en-US" altLang="zh-CN" sz="2800" dirty="0">
                <a:solidFill>
                  <a:srgbClr val="00B0F0"/>
                </a:solidFill>
                <a:effectLst/>
                <a:latin typeface="+mn-lt"/>
                <a:ea typeface="+mn-ea"/>
              </a:rPr>
              <a:t>4</a:t>
            </a:r>
            <a:r>
              <a:rPr lang="zh-CN" altLang="zh-CN" sz="2800" dirty="0">
                <a:solidFill>
                  <a:srgbClr val="00B0F0"/>
                </a:solidFill>
                <a:effectLst/>
                <a:latin typeface="+mn-lt"/>
                <a:ea typeface="+mn-ea"/>
              </a:rPr>
              <a:t>年下降</a:t>
            </a:r>
            <a:r>
              <a:rPr lang="en-US" altLang="zh-CN" sz="2800" dirty="0">
                <a:solidFill>
                  <a:srgbClr val="00B0F0"/>
                </a:solidFill>
                <a:effectLst/>
                <a:latin typeface="+mn-lt"/>
                <a:ea typeface="+mn-ea"/>
              </a:rPr>
              <a:t>)</a:t>
            </a:r>
            <a:r>
              <a:rPr lang="zh-CN" altLang="zh-CN" sz="2800" dirty="0">
                <a:effectLst/>
                <a:latin typeface="+mn-lt"/>
                <a:ea typeface="+mn-ea"/>
              </a:rPr>
              <a:t>，</a:t>
            </a:r>
            <a:r>
              <a:rPr lang="zh-CN" altLang="en-US" sz="2400" dirty="0"/>
              <a:t>台湾</a:t>
            </a:r>
            <a:r>
              <a:rPr lang="en-US" altLang="zh-CN" sz="2400" dirty="0"/>
              <a:t>154</a:t>
            </a:r>
            <a:endParaRPr lang="zh-CN" altLang="en-US" sz="2400" dirty="0"/>
          </a:p>
          <a:p>
            <a:pPr lvl="0"/>
            <a:r>
              <a:rPr lang="zh-CN" altLang="en-US" sz="2800" dirty="0"/>
              <a:t>积极发展中远程巡航导弹及洲际弹道导弹</a:t>
            </a:r>
          </a:p>
          <a:p>
            <a:r>
              <a:rPr lang="zh-CN" altLang="en-US" sz="2400" dirty="0"/>
              <a:t>积极发展海空军力量</a:t>
            </a:r>
            <a:endParaRPr lang="en-US" altLang="zh-CN" sz="2400" dirty="0"/>
          </a:p>
        </p:txBody>
      </p:sp>
      <p:graphicFrame>
        <p:nvGraphicFramePr>
          <p:cNvPr id="9" name="内容占位符 8"/>
          <p:cNvGraphicFramePr>
            <a:graphicFrameLocks noGrp="1"/>
          </p:cNvGraphicFramePr>
          <p:nvPr>
            <p:ph sz="half" idx="2"/>
            <p:extLst>
              <p:ext uri="{D42A27DB-BD31-4B8C-83A1-F6EECF244321}">
                <p14:modId xmlns:p14="http://schemas.microsoft.com/office/powerpoint/2010/main" val="3462594687"/>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dissolve">
                                      <p:cBhvr>
                                        <p:cTn id="7" dur="500"/>
                                        <p:tgtEl>
                                          <p:spTgt spid="100355">
                                            <p:txEl>
                                              <p:pRg st="0" end="0"/>
                                            </p:txEl>
                                          </p:spTgt>
                                        </p:tgtEl>
                                      </p:cBhvr>
                                    </p:animEffect>
                                  </p:childTnLst>
                                  <p:subTnLst>
                                    <p:animClr clrSpc="rgb" dir="cw">
                                      <p:cBhvr override="childStyle">
                                        <p:cTn dur="1" fill="hold" display="0" masterRel="nextClick" afterEffect="1"/>
                                        <p:tgtEl>
                                          <p:spTgt spid="100355">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355">
                                            <p:txEl>
                                              <p:pRg st="1" end="1"/>
                                            </p:txEl>
                                          </p:spTgt>
                                        </p:tgtEl>
                                        <p:attrNameLst>
                                          <p:attrName>style.visibility</p:attrName>
                                        </p:attrNameLst>
                                      </p:cBhvr>
                                      <p:to>
                                        <p:strVal val="visible"/>
                                      </p:to>
                                    </p:set>
                                    <p:animEffect transition="in" filter="dissolve">
                                      <p:cBhvr>
                                        <p:cTn id="12" dur="500"/>
                                        <p:tgtEl>
                                          <p:spTgt spid="100355">
                                            <p:txEl>
                                              <p:pRg st="1" end="1"/>
                                            </p:txEl>
                                          </p:spTgt>
                                        </p:tgtEl>
                                      </p:cBhvr>
                                    </p:animEffect>
                                  </p:childTnLst>
                                  <p:subTnLst>
                                    <p:animClr clrSpc="rgb" dir="cw">
                                      <p:cBhvr override="childStyle">
                                        <p:cTn dur="1" fill="hold" display="0" masterRel="nextClick" afterEffect="1"/>
                                        <p:tgtEl>
                                          <p:spTgt spid="100355">
                                            <p:txEl>
                                              <p:pRg st="1" end="1"/>
                                            </p:txEl>
                                          </p:spTgt>
                                        </p:tgtEl>
                                        <p:attrNameLst>
                                          <p:attrName>ppt_c</p:attrName>
                                        </p:attrNameLst>
                                      </p:cBhvr>
                                      <p:to>
                                        <a:schemeClr val="bg2"/>
                                      </p:to>
                                    </p:animClr>
                                  </p:subTnLst>
                                </p:cTn>
                              </p:par>
                              <p:par>
                                <p:cTn id="13" presetID="9" presetClass="entr" presetSubtype="0" fill="hold" grpId="0" nodeType="with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animEffect transition="in" filter="dissolve">
                                      <p:cBhvr>
                                        <p:cTn id="15" dur="500"/>
                                        <p:tgtEl>
                                          <p:spTgt spid="100355">
                                            <p:txEl>
                                              <p:pRg st="2" end="2"/>
                                            </p:txEl>
                                          </p:spTgt>
                                        </p:tgtEl>
                                      </p:cBhvr>
                                    </p:animEffect>
                                  </p:childTnLst>
                                  <p:subTnLst>
                                    <p:animClr clrSpc="rgb" dir="cw">
                                      <p:cBhvr override="childStyle">
                                        <p:cTn dur="1" fill="hold" display="0" masterRel="nextClick" afterEffect="1"/>
                                        <p:tgtEl>
                                          <p:spTgt spid="100355">
                                            <p:txEl>
                                              <p:pRg st="2" end="2"/>
                                            </p:txEl>
                                          </p:spTgt>
                                        </p:tgtEl>
                                        <p:attrNameLst>
                                          <p:attrName>ppt_c</p:attrName>
                                        </p:attrNameLst>
                                      </p:cBhvr>
                                      <p:to>
                                        <a:schemeClr val="bg2"/>
                                      </p:to>
                                    </p:animClr>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0355">
                                            <p:txEl>
                                              <p:pRg st="3" end="3"/>
                                            </p:txEl>
                                          </p:spTgt>
                                        </p:tgtEl>
                                        <p:attrNameLst>
                                          <p:attrName>style.visibility</p:attrName>
                                        </p:attrNameLst>
                                      </p:cBhvr>
                                      <p:to>
                                        <p:strVal val="visible"/>
                                      </p:to>
                                    </p:set>
                                    <p:animEffect transition="in" filter="dissolve">
                                      <p:cBhvr>
                                        <p:cTn id="25" dur="500"/>
                                        <p:tgtEl>
                                          <p:spTgt spid="100355">
                                            <p:txEl>
                                              <p:pRg st="3" end="3"/>
                                            </p:txEl>
                                          </p:spTgt>
                                        </p:tgtEl>
                                      </p:cBhvr>
                                    </p:animEffect>
                                  </p:childTnLst>
                                  <p:subTnLst>
                                    <p:animClr clrSpc="rgb" dir="cw">
                                      <p:cBhvr override="childStyle">
                                        <p:cTn dur="1" fill="hold" display="0" masterRel="nextClick" afterEffect="1"/>
                                        <p:tgtEl>
                                          <p:spTgt spid="100355">
                                            <p:txEl>
                                              <p:pRg st="3" end="3"/>
                                            </p:txEl>
                                          </p:spTgt>
                                        </p:tgtEl>
                                        <p:attrNameLst>
                                          <p:attrName>ppt_c</p:attrName>
                                        </p:attrNameLst>
                                      </p:cBhvr>
                                      <p:to>
                                        <a:schemeClr val="bg2"/>
                                      </p:to>
                                    </p:animClr>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0355">
                                            <p:txEl>
                                              <p:pRg st="4" end="4"/>
                                            </p:txEl>
                                          </p:spTgt>
                                        </p:tgtEl>
                                        <p:attrNameLst>
                                          <p:attrName>style.visibility</p:attrName>
                                        </p:attrNameLst>
                                      </p:cBhvr>
                                      <p:to>
                                        <p:strVal val="visible"/>
                                      </p:to>
                                    </p:set>
                                    <p:animEffect transition="in" filter="dissolve">
                                      <p:cBhvr>
                                        <p:cTn id="30" dur="500"/>
                                        <p:tgtEl>
                                          <p:spTgt spid="100355">
                                            <p:txEl>
                                              <p:pRg st="4" end="4"/>
                                            </p:txEl>
                                          </p:spTgt>
                                        </p:tgtEl>
                                      </p:cBhvr>
                                    </p:animEffect>
                                  </p:childTnLst>
                                  <p:subTnLst>
                                    <p:animClr clrSpc="rgb" dir="cw">
                                      <p:cBhvr override="childStyle">
                                        <p:cTn dur="1" fill="hold" display="0" masterRel="nextClick" afterEffect="1"/>
                                        <p:tgtEl>
                                          <p:spTgt spid="100355">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uiExpand="1" build="p"/>
      <p:bldGraphic spid="9"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SIPRI Data</a:t>
            </a:r>
            <a:endParaRPr lang="zh-CN" altLang="en-US" dirty="0"/>
          </a:p>
        </p:txBody>
      </p:sp>
      <p:graphicFrame>
        <p:nvGraphicFramePr>
          <p:cNvPr id="4" name="内容占位符 8"/>
          <p:cNvGraphicFramePr>
            <a:graphicFrameLocks/>
          </p:cNvGraphicFramePr>
          <p:nvPr>
            <p:extLst>
              <p:ext uri="{D42A27DB-BD31-4B8C-83A1-F6EECF244321}">
                <p14:modId xmlns:p14="http://schemas.microsoft.com/office/powerpoint/2010/main" val="1790995822"/>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776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中央军委关于深化国防</a:t>
            </a:r>
            <a:br>
              <a:rPr lang="en-US" altLang="zh-CN" dirty="0"/>
            </a:br>
            <a:r>
              <a:rPr lang="zh-CN" altLang="zh-CN" dirty="0"/>
              <a:t>和军队改革的意见</a:t>
            </a:r>
            <a:r>
              <a:rPr lang="en-US" altLang="zh-CN" sz="2400" dirty="0"/>
              <a:t>——2016</a:t>
            </a:r>
            <a:r>
              <a:rPr lang="zh-CN" altLang="en-US" sz="2400" dirty="0"/>
              <a:t>年元旦</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基本原则</a:t>
            </a:r>
            <a:endParaRPr lang="en-US" altLang="zh-CN" dirty="0"/>
          </a:p>
          <a:p>
            <a:pPr lvl="1"/>
            <a:r>
              <a:rPr lang="zh-CN" altLang="en-US" dirty="0"/>
              <a:t>坚持正确政治方向、坚持向打仗聚焦、坚持创新驱动、坚持体系设计、坚持法治思维、坚持积极稳妥</a:t>
            </a:r>
            <a:endParaRPr lang="en-US" altLang="zh-CN" dirty="0"/>
          </a:p>
          <a:p>
            <a:r>
              <a:rPr lang="zh-CN" altLang="en-US" dirty="0"/>
              <a:t>总体目标</a:t>
            </a:r>
            <a:endParaRPr lang="en-US" altLang="zh-CN" dirty="0"/>
          </a:p>
          <a:p>
            <a:pPr lvl="1"/>
            <a:r>
              <a:rPr lang="zh-CN" altLang="en-US" dirty="0"/>
              <a:t>军委管总、战区主战、军种主建</a:t>
            </a:r>
            <a:endParaRPr lang="en-US" altLang="zh-CN" dirty="0"/>
          </a:p>
          <a:p>
            <a:r>
              <a:rPr lang="zh-CN" altLang="en-US" dirty="0"/>
              <a:t>领导管理体制</a:t>
            </a:r>
            <a:endParaRPr lang="en-US" altLang="zh-CN" dirty="0"/>
          </a:p>
          <a:p>
            <a:pPr lvl="1"/>
            <a:r>
              <a:rPr lang="zh-CN" altLang="en-US" dirty="0"/>
              <a:t>由总部制调整为多部门制</a:t>
            </a:r>
            <a:endParaRPr lang="en-US" altLang="zh-CN" dirty="0"/>
          </a:p>
          <a:p>
            <a:r>
              <a:rPr lang="zh-CN" altLang="en-US" dirty="0"/>
              <a:t>联合作战指挥体制</a:t>
            </a:r>
            <a:endParaRPr lang="en-US" altLang="zh-CN" dirty="0"/>
          </a:p>
          <a:p>
            <a:pPr lvl="1"/>
            <a:r>
              <a:rPr lang="zh-CN" altLang="en-US" dirty="0"/>
              <a:t>建立健全军委、战区两级联合作战指挥体制</a:t>
            </a:r>
          </a:p>
        </p:txBody>
      </p:sp>
    </p:spTree>
    <p:extLst>
      <p:ext uri="{BB962C8B-B14F-4D97-AF65-F5344CB8AC3E}">
        <p14:creationId xmlns:p14="http://schemas.microsoft.com/office/powerpoint/2010/main" val="3442570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4109F9-AFC5-4F97-A9A2-F96D11896C3D}"/>
              </a:ext>
            </a:extLst>
          </p:cNvPr>
          <p:cNvSpPr>
            <a:spLocks noGrp="1"/>
          </p:cNvSpPr>
          <p:nvPr>
            <p:ph type="title"/>
          </p:nvPr>
        </p:nvSpPr>
        <p:spPr/>
        <p:txBody>
          <a:bodyPr/>
          <a:lstStyle/>
          <a:p>
            <a:r>
              <a:rPr lang="zh-CN" altLang="en-US" dirty="0"/>
              <a:t>军队领导管理体系架构图</a:t>
            </a:r>
          </a:p>
        </p:txBody>
      </p:sp>
      <p:sp>
        <p:nvSpPr>
          <p:cNvPr id="3" name="内容占位符 2">
            <a:extLst>
              <a:ext uri="{FF2B5EF4-FFF2-40B4-BE49-F238E27FC236}">
                <a16:creationId xmlns:a16="http://schemas.microsoft.com/office/drawing/2014/main" id="{DF2435C0-1663-4E59-A3C5-3D6A8D61EC4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A668F3A-DE82-4981-A2CE-2DE5D49D4CA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9387" y="1484312"/>
            <a:ext cx="8713787" cy="4464967"/>
          </a:xfrm>
          <a:prstGeom prst="rect">
            <a:avLst/>
          </a:prstGeom>
          <a:noFill/>
          <a:ln>
            <a:noFill/>
          </a:ln>
        </p:spPr>
      </p:pic>
    </p:spTree>
    <p:extLst>
      <p:ext uri="{BB962C8B-B14F-4D97-AF65-F5344CB8AC3E}">
        <p14:creationId xmlns:p14="http://schemas.microsoft.com/office/powerpoint/2010/main" val="4178048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7FA43-AFF4-4E27-8BD4-912B9B646DDF}"/>
              </a:ext>
            </a:extLst>
          </p:cNvPr>
          <p:cNvSpPr>
            <a:spLocks noGrp="1"/>
          </p:cNvSpPr>
          <p:nvPr>
            <p:ph type="title"/>
          </p:nvPr>
        </p:nvSpPr>
        <p:spPr/>
        <p:txBody>
          <a:bodyPr/>
          <a:lstStyle/>
          <a:p>
            <a:r>
              <a:rPr lang="zh-CN" altLang="en-US" dirty="0"/>
              <a:t>军队作战指挥体系架构图</a:t>
            </a:r>
          </a:p>
        </p:txBody>
      </p:sp>
      <p:sp>
        <p:nvSpPr>
          <p:cNvPr id="3" name="内容占位符 2">
            <a:extLst>
              <a:ext uri="{FF2B5EF4-FFF2-40B4-BE49-F238E27FC236}">
                <a16:creationId xmlns:a16="http://schemas.microsoft.com/office/drawing/2014/main" id="{173EB466-5641-4CD0-A45D-9D6E6AFB2CAF}"/>
              </a:ext>
            </a:extLst>
          </p:cNvPr>
          <p:cNvSpPr>
            <a:spLocks noGrp="1"/>
          </p:cNvSpPr>
          <p:nvPr>
            <p:ph idx="1"/>
          </p:nvPr>
        </p:nvSpPr>
        <p:spPr>
          <a:xfrm>
            <a:off x="179389" y="1484313"/>
            <a:ext cx="3816548" cy="4824412"/>
          </a:xfrm>
        </p:spPr>
        <p:txBody>
          <a:bodyPr/>
          <a:lstStyle/>
          <a:p>
            <a:endParaRPr lang="zh-CN" altLang="en-US" dirty="0"/>
          </a:p>
        </p:txBody>
      </p:sp>
      <p:pic>
        <p:nvPicPr>
          <p:cNvPr id="4" name="图片 3">
            <a:extLst>
              <a:ext uri="{FF2B5EF4-FFF2-40B4-BE49-F238E27FC236}">
                <a16:creationId xmlns:a16="http://schemas.microsoft.com/office/drawing/2014/main" id="{7030E82A-EF89-4ABC-BDF5-BE31028BF71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84313"/>
            <a:ext cx="8713787" cy="4104927"/>
          </a:xfrm>
          <a:prstGeom prst="rect">
            <a:avLst/>
          </a:prstGeom>
          <a:noFill/>
          <a:ln>
            <a:noFill/>
          </a:ln>
        </p:spPr>
      </p:pic>
    </p:spTree>
    <p:extLst>
      <p:ext uri="{BB962C8B-B14F-4D97-AF65-F5344CB8AC3E}">
        <p14:creationId xmlns:p14="http://schemas.microsoft.com/office/powerpoint/2010/main" val="3790522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zh-CN" altLang="en-US" dirty="0"/>
              <a:t>武装力量构成</a:t>
            </a:r>
          </a:p>
        </p:txBody>
      </p:sp>
      <p:sp>
        <p:nvSpPr>
          <p:cNvPr id="101379" name="Rectangle 3"/>
          <p:cNvSpPr>
            <a:spLocks noGrp="1" noChangeArrowheads="1"/>
          </p:cNvSpPr>
          <p:nvPr>
            <p:ph idx="1"/>
          </p:nvPr>
        </p:nvSpPr>
        <p:spPr/>
        <p:txBody>
          <a:bodyPr/>
          <a:lstStyle/>
          <a:p>
            <a:r>
              <a:rPr lang="zh-CN" altLang="en-US" dirty="0"/>
              <a:t>我国武装力量构成：</a:t>
            </a:r>
          </a:p>
          <a:p>
            <a:pPr lvl="1"/>
            <a:r>
              <a:rPr lang="zh-CN" altLang="en-US" dirty="0"/>
              <a:t>中国人民解放军现役部队和预备役部队，</a:t>
            </a:r>
          </a:p>
          <a:p>
            <a:pPr lvl="1"/>
            <a:r>
              <a:rPr lang="zh-CN" altLang="en-US" dirty="0"/>
              <a:t>中国人民武装警察部队，</a:t>
            </a:r>
          </a:p>
          <a:p>
            <a:pPr lvl="1"/>
            <a:r>
              <a:rPr lang="zh-CN" altLang="en-US" dirty="0"/>
              <a:t>民兵。</a:t>
            </a:r>
          </a:p>
          <a:p>
            <a:r>
              <a:rPr lang="zh-CN" altLang="en-US" dirty="0"/>
              <a:t>中央军事委员会是我国武装力量的最高领导机关</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zh-CN" altLang="en-US" dirty="0"/>
              <a:t>中国武装力量</a:t>
            </a:r>
            <a:r>
              <a:rPr lang="en-US" altLang="zh-CN" dirty="0">
                <a:latin typeface="微软雅黑"/>
              </a:rPr>
              <a:t>——</a:t>
            </a:r>
            <a:r>
              <a:rPr lang="zh-CN" altLang="en-US" dirty="0"/>
              <a:t>总概况</a:t>
            </a:r>
          </a:p>
        </p:txBody>
      </p:sp>
      <p:sp>
        <p:nvSpPr>
          <p:cNvPr id="103427" name="Rectangle 3"/>
          <p:cNvSpPr>
            <a:spLocks noGrp="1" noChangeArrowheads="1"/>
          </p:cNvSpPr>
          <p:nvPr>
            <p:ph idx="1"/>
          </p:nvPr>
        </p:nvSpPr>
        <p:spPr>
          <a:xfrm>
            <a:off x="179388" y="1484312"/>
            <a:ext cx="8713787" cy="5113039"/>
          </a:xfrm>
        </p:spPr>
        <p:txBody>
          <a:bodyPr>
            <a:normAutofit fontScale="92500" lnSpcReduction="20000"/>
          </a:bodyPr>
          <a:lstStyle/>
          <a:p>
            <a:r>
              <a:rPr lang="zh-CN" altLang="en-US" dirty="0"/>
              <a:t>总兵力：</a:t>
            </a:r>
            <a:r>
              <a:rPr lang="en-US" altLang="zh-CN" dirty="0"/>
              <a:t>200</a:t>
            </a:r>
            <a:r>
              <a:rPr lang="zh-CN" altLang="en-US" dirty="0"/>
              <a:t>万</a:t>
            </a:r>
          </a:p>
          <a:p>
            <a:r>
              <a:rPr lang="zh-CN" altLang="en-US" dirty="0"/>
              <a:t>军兵种：</a:t>
            </a:r>
          </a:p>
          <a:p>
            <a:pPr lvl="1"/>
            <a:r>
              <a:rPr lang="zh-CN" altLang="en-US" dirty="0"/>
              <a:t>陆军</a:t>
            </a:r>
            <a:r>
              <a:rPr lang="en-US" altLang="zh-CN" dirty="0"/>
              <a:t>(PLA Army)</a:t>
            </a:r>
            <a:r>
              <a:rPr lang="zh-CN" altLang="en-US" dirty="0"/>
              <a:t>：</a:t>
            </a:r>
            <a:r>
              <a:rPr lang="en-US" altLang="zh-CN" dirty="0"/>
              <a:t>104</a:t>
            </a:r>
            <a:r>
              <a:rPr lang="zh-CN" altLang="en-US" dirty="0"/>
              <a:t>万</a:t>
            </a:r>
            <a:r>
              <a:rPr lang="en-US" altLang="zh-CN" baseline="30000" dirty="0"/>
              <a:t>1</a:t>
            </a:r>
          </a:p>
          <a:p>
            <a:pPr lvl="2"/>
            <a:r>
              <a:rPr lang="en-US" altLang="zh-CN" sz="3200" baseline="30000" dirty="0"/>
              <a:t>13</a:t>
            </a:r>
            <a:r>
              <a:rPr lang="zh-CN" altLang="en-US" sz="3200" baseline="30000" dirty="0"/>
              <a:t>个集团军，</a:t>
            </a:r>
            <a:r>
              <a:rPr lang="en-US" altLang="zh-CN" sz="3200" baseline="30000" dirty="0"/>
              <a:t>78</a:t>
            </a:r>
            <a:r>
              <a:rPr lang="zh-CN" altLang="en-US" sz="3200" baseline="30000" dirty="0"/>
              <a:t>个联合作战旅。</a:t>
            </a:r>
            <a:endParaRPr lang="en-US" altLang="zh-CN" sz="3200" dirty="0"/>
          </a:p>
          <a:p>
            <a:pPr lvl="1"/>
            <a:r>
              <a:rPr lang="zh-CN" altLang="en-US" dirty="0"/>
              <a:t>海军</a:t>
            </a:r>
            <a:r>
              <a:rPr lang="en-US" altLang="zh-CN" dirty="0"/>
              <a:t>(PLA Navy)</a:t>
            </a:r>
            <a:r>
              <a:rPr lang="zh-CN" altLang="en-US" dirty="0"/>
              <a:t>：</a:t>
            </a:r>
            <a:r>
              <a:rPr lang="en-US" altLang="zh-CN" dirty="0"/>
              <a:t>23.5</a:t>
            </a:r>
            <a:r>
              <a:rPr lang="zh-CN" altLang="en-US" dirty="0"/>
              <a:t>万</a:t>
            </a:r>
            <a:r>
              <a:rPr lang="en-US" altLang="zh-CN" baseline="30000" dirty="0"/>
              <a:t>2</a:t>
            </a:r>
            <a:endParaRPr lang="en-US" altLang="zh-CN" dirty="0"/>
          </a:p>
          <a:p>
            <a:pPr lvl="1"/>
            <a:r>
              <a:rPr lang="zh-CN" altLang="en-US" dirty="0"/>
              <a:t>空军</a:t>
            </a:r>
            <a:r>
              <a:rPr lang="en-US" altLang="zh-CN" dirty="0"/>
              <a:t>(PLA Air Force)</a:t>
            </a:r>
            <a:r>
              <a:rPr lang="zh-CN" altLang="en-US" dirty="0"/>
              <a:t>：</a:t>
            </a:r>
            <a:r>
              <a:rPr lang="en-US" altLang="zh-CN" dirty="0"/>
              <a:t>39.8</a:t>
            </a:r>
            <a:r>
              <a:rPr lang="zh-CN" altLang="en-US" dirty="0"/>
              <a:t>万</a:t>
            </a:r>
            <a:r>
              <a:rPr lang="en-US" altLang="zh-CN" baseline="30000" dirty="0"/>
              <a:t>2</a:t>
            </a:r>
            <a:endParaRPr lang="en-US" altLang="zh-CN" dirty="0"/>
          </a:p>
          <a:p>
            <a:pPr lvl="1"/>
            <a:r>
              <a:rPr lang="zh-CN" altLang="en-US" dirty="0"/>
              <a:t>火箭军：约</a:t>
            </a:r>
            <a:r>
              <a:rPr lang="en-US" altLang="zh-CN" dirty="0"/>
              <a:t>11</a:t>
            </a:r>
            <a:r>
              <a:rPr lang="zh-CN" altLang="en-US" dirty="0"/>
              <a:t>万</a:t>
            </a:r>
            <a:endParaRPr lang="en-US" altLang="zh-CN" dirty="0"/>
          </a:p>
          <a:p>
            <a:pPr lvl="1"/>
            <a:r>
              <a:rPr lang="zh-CN" altLang="en-US" dirty="0"/>
              <a:t>战略支援部队</a:t>
            </a:r>
            <a:endParaRPr lang="en-US" altLang="zh-CN" dirty="0"/>
          </a:p>
          <a:p>
            <a:pPr lvl="1"/>
            <a:r>
              <a:rPr lang="zh-CN" altLang="en-US" dirty="0"/>
              <a:t>联勤保障部队</a:t>
            </a:r>
          </a:p>
          <a:p>
            <a:r>
              <a:rPr lang="zh-CN" altLang="en-US" dirty="0"/>
              <a:t>人民武装警察部队：</a:t>
            </a:r>
            <a:r>
              <a:rPr lang="en-US" altLang="zh-CN" dirty="0"/>
              <a:t>66</a:t>
            </a:r>
            <a:r>
              <a:rPr lang="zh-CN" altLang="en-US" dirty="0"/>
              <a:t>万</a:t>
            </a:r>
          </a:p>
          <a:p>
            <a:r>
              <a:rPr lang="zh-CN" altLang="en-US" dirty="0"/>
              <a:t>民兵：</a:t>
            </a:r>
            <a:r>
              <a:rPr lang="en-US" altLang="zh-CN" dirty="0"/>
              <a:t>800</a:t>
            </a:r>
            <a:r>
              <a:rPr lang="zh-CN" altLang="en-US" dirty="0"/>
              <a:t>万</a:t>
            </a:r>
            <a:r>
              <a:rPr lang="en-US" altLang="zh-CN" baseline="30000" dirty="0"/>
              <a:t>3</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地图&#10;&#10;描述已自动生成">
            <a:extLst>
              <a:ext uri="{FF2B5EF4-FFF2-40B4-BE49-F238E27FC236}">
                <a16:creationId xmlns:a16="http://schemas.microsoft.com/office/drawing/2014/main" id="{3C782088-FA33-4A53-8BA7-5651C0185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036" y="1484312"/>
            <a:ext cx="5980964" cy="4763600"/>
          </a:xfrm>
          <a:prstGeom prst="rect">
            <a:avLst/>
          </a:prstGeom>
        </p:spPr>
      </p:pic>
      <p:sp>
        <p:nvSpPr>
          <p:cNvPr id="104450" name="Rectangle 2"/>
          <p:cNvSpPr>
            <a:spLocks noGrp="1" noChangeArrowheads="1"/>
          </p:cNvSpPr>
          <p:nvPr>
            <p:ph type="title"/>
          </p:nvPr>
        </p:nvSpPr>
        <p:spPr/>
        <p:txBody>
          <a:bodyPr/>
          <a:lstStyle/>
          <a:p>
            <a:r>
              <a:rPr lang="zh-CN" altLang="en-US" dirty="0"/>
              <a:t>中国的五大战区</a:t>
            </a:r>
          </a:p>
        </p:txBody>
      </p:sp>
      <p:sp>
        <p:nvSpPr>
          <p:cNvPr id="104451" name="Rectangle 3"/>
          <p:cNvSpPr>
            <a:spLocks noGrp="1" noChangeArrowheads="1"/>
          </p:cNvSpPr>
          <p:nvPr>
            <p:ph idx="1"/>
          </p:nvPr>
        </p:nvSpPr>
        <p:spPr>
          <a:xfrm>
            <a:off x="179388" y="1484312"/>
            <a:ext cx="8713787" cy="4897016"/>
          </a:xfrm>
        </p:spPr>
        <p:txBody>
          <a:bodyPr>
            <a:normAutofit fontScale="92500" lnSpcReduction="20000"/>
          </a:bodyPr>
          <a:lstStyle/>
          <a:p>
            <a:pPr>
              <a:lnSpc>
                <a:spcPct val="110000"/>
              </a:lnSpc>
            </a:pPr>
            <a:r>
              <a:rPr lang="zh-CN" altLang="en-US" dirty="0"/>
              <a:t>东部：南京</a:t>
            </a:r>
            <a:endParaRPr lang="en-US" altLang="zh-CN" dirty="0"/>
          </a:p>
          <a:p>
            <a:pPr lvl="1">
              <a:lnSpc>
                <a:spcPct val="110000"/>
              </a:lnSpc>
            </a:pPr>
            <a:r>
              <a:rPr lang="en-US" altLang="zh-CN" dirty="0"/>
              <a:t>71</a:t>
            </a:r>
            <a:r>
              <a:rPr lang="zh-CN" altLang="en-US" dirty="0"/>
              <a:t>、</a:t>
            </a:r>
            <a:r>
              <a:rPr lang="en-US" altLang="zh-CN" dirty="0"/>
              <a:t>72</a:t>
            </a:r>
            <a:r>
              <a:rPr lang="zh-CN" altLang="en-US" dirty="0"/>
              <a:t>、</a:t>
            </a:r>
            <a:r>
              <a:rPr lang="en-US" altLang="zh-CN" dirty="0"/>
              <a:t>73</a:t>
            </a:r>
            <a:r>
              <a:rPr lang="zh-CN" altLang="en-US" dirty="0"/>
              <a:t>集团军</a:t>
            </a:r>
            <a:endParaRPr lang="en-US" altLang="zh-CN" dirty="0"/>
          </a:p>
          <a:p>
            <a:pPr>
              <a:lnSpc>
                <a:spcPct val="110000"/>
              </a:lnSpc>
            </a:pPr>
            <a:r>
              <a:rPr lang="zh-CN" altLang="en-US" dirty="0"/>
              <a:t>南部：广州</a:t>
            </a:r>
            <a:endParaRPr lang="en-US" altLang="zh-CN" dirty="0"/>
          </a:p>
          <a:p>
            <a:pPr lvl="1">
              <a:lnSpc>
                <a:spcPct val="110000"/>
              </a:lnSpc>
            </a:pPr>
            <a:r>
              <a:rPr lang="en-US" altLang="zh-CN" dirty="0"/>
              <a:t>74</a:t>
            </a:r>
            <a:r>
              <a:rPr lang="zh-CN" altLang="en-US" dirty="0"/>
              <a:t>、</a:t>
            </a:r>
            <a:r>
              <a:rPr lang="en-US" altLang="zh-CN" dirty="0"/>
              <a:t>75</a:t>
            </a:r>
            <a:r>
              <a:rPr lang="zh-CN" altLang="en-US" dirty="0"/>
              <a:t>集团军</a:t>
            </a:r>
            <a:endParaRPr lang="en-US" altLang="zh-CN" dirty="0"/>
          </a:p>
          <a:p>
            <a:pPr>
              <a:lnSpc>
                <a:spcPct val="110000"/>
              </a:lnSpc>
            </a:pPr>
            <a:r>
              <a:rPr lang="zh-CN" altLang="en-US" dirty="0"/>
              <a:t>西部：成都</a:t>
            </a:r>
            <a:endParaRPr lang="en-US" altLang="zh-CN" dirty="0"/>
          </a:p>
          <a:p>
            <a:pPr lvl="1">
              <a:lnSpc>
                <a:spcPct val="110000"/>
              </a:lnSpc>
            </a:pPr>
            <a:r>
              <a:rPr lang="en-US" altLang="zh-CN" dirty="0"/>
              <a:t>76</a:t>
            </a:r>
            <a:r>
              <a:rPr lang="zh-CN" altLang="en-US" dirty="0"/>
              <a:t>、</a:t>
            </a:r>
            <a:r>
              <a:rPr lang="en-US" altLang="zh-CN" dirty="0"/>
              <a:t>77</a:t>
            </a:r>
            <a:r>
              <a:rPr lang="zh-CN" altLang="en-US" dirty="0"/>
              <a:t>集团军</a:t>
            </a:r>
            <a:endParaRPr lang="en-US" altLang="zh-CN" dirty="0"/>
          </a:p>
          <a:p>
            <a:pPr>
              <a:lnSpc>
                <a:spcPct val="110000"/>
              </a:lnSpc>
            </a:pPr>
            <a:r>
              <a:rPr lang="zh-CN" altLang="en-US" dirty="0"/>
              <a:t>北部：沈阳</a:t>
            </a:r>
            <a:endParaRPr lang="en-US" altLang="zh-CN" dirty="0"/>
          </a:p>
          <a:p>
            <a:pPr lvl="1">
              <a:lnSpc>
                <a:spcPct val="110000"/>
              </a:lnSpc>
            </a:pPr>
            <a:r>
              <a:rPr lang="en-US" altLang="zh-CN" dirty="0"/>
              <a:t>78</a:t>
            </a:r>
            <a:r>
              <a:rPr lang="zh-CN" altLang="en-US" dirty="0"/>
              <a:t>、</a:t>
            </a:r>
            <a:r>
              <a:rPr lang="en-US" altLang="zh-CN" dirty="0"/>
              <a:t>79</a:t>
            </a:r>
            <a:r>
              <a:rPr lang="zh-CN" altLang="en-US" dirty="0"/>
              <a:t>、</a:t>
            </a:r>
            <a:r>
              <a:rPr lang="en-US" altLang="zh-CN" dirty="0"/>
              <a:t>80</a:t>
            </a:r>
            <a:r>
              <a:rPr lang="zh-CN" altLang="en-US" dirty="0"/>
              <a:t>集团军</a:t>
            </a:r>
            <a:endParaRPr lang="en-US" altLang="zh-CN" dirty="0"/>
          </a:p>
          <a:p>
            <a:pPr>
              <a:lnSpc>
                <a:spcPct val="110000"/>
              </a:lnSpc>
            </a:pPr>
            <a:r>
              <a:rPr lang="zh-CN" altLang="en-US" dirty="0"/>
              <a:t>中部：北京</a:t>
            </a:r>
            <a:endParaRPr lang="en-US" altLang="zh-CN" dirty="0"/>
          </a:p>
          <a:p>
            <a:pPr lvl="1">
              <a:lnSpc>
                <a:spcPct val="110000"/>
              </a:lnSpc>
            </a:pPr>
            <a:r>
              <a:rPr lang="en-US" altLang="zh-CN" dirty="0"/>
              <a:t>81</a:t>
            </a:r>
            <a:r>
              <a:rPr lang="zh-CN" altLang="en-US" dirty="0"/>
              <a:t>、</a:t>
            </a:r>
            <a:r>
              <a:rPr lang="en-US" altLang="zh-CN" dirty="0"/>
              <a:t>82</a:t>
            </a:r>
            <a:r>
              <a:rPr lang="zh-CN" altLang="en-US" dirty="0"/>
              <a:t>、</a:t>
            </a:r>
            <a:r>
              <a:rPr lang="en-US" altLang="zh-CN" dirty="0"/>
              <a:t>83</a:t>
            </a:r>
            <a:r>
              <a:rPr lang="zh-CN" altLang="en-US" dirty="0"/>
              <a:t>集团军</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dirty="0"/>
              <a:t>国防的基本类型</a:t>
            </a:r>
          </a:p>
        </p:txBody>
      </p:sp>
      <p:sp>
        <p:nvSpPr>
          <p:cNvPr id="92163" name="Rectangle 3"/>
          <p:cNvSpPr>
            <a:spLocks noGrp="1" noChangeArrowheads="1"/>
          </p:cNvSpPr>
          <p:nvPr>
            <p:ph idx="1"/>
          </p:nvPr>
        </p:nvSpPr>
        <p:spPr/>
        <p:txBody>
          <a:bodyPr/>
          <a:lstStyle/>
          <a:p>
            <a:r>
              <a:rPr lang="zh-CN" altLang="en-US" dirty="0"/>
              <a:t>扩张型</a:t>
            </a:r>
            <a:endParaRPr lang="en-US" altLang="zh-CN" dirty="0"/>
          </a:p>
          <a:p>
            <a:endParaRPr lang="zh-CN" altLang="en-US" dirty="0"/>
          </a:p>
          <a:p>
            <a:r>
              <a:rPr lang="zh-CN" altLang="en-US" dirty="0"/>
              <a:t>自卫型</a:t>
            </a:r>
            <a:endParaRPr lang="en-US" altLang="zh-CN" dirty="0"/>
          </a:p>
          <a:p>
            <a:endParaRPr lang="zh-CN" altLang="en-US" dirty="0"/>
          </a:p>
          <a:p>
            <a:r>
              <a:rPr lang="zh-CN" altLang="en-US" dirty="0"/>
              <a:t>联盟型</a:t>
            </a:r>
            <a:endParaRPr lang="en-US" altLang="zh-CN" dirty="0"/>
          </a:p>
          <a:p>
            <a:endParaRPr lang="zh-CN" altLang="en-US" dirty="0"/>
          </a:p>
          <a:p>
            <a:r>
              <a:rPr lang="zh-CN" altLang="en-US" dirty="0"/>
              <a:t>中立型</a:t>
            </a:r>
          </a:p>
        </p:txBody>
      </p:sp>
      <p:pic>
        <p:nvPicPr>
          <p:cNvPr id="1026" name="Picture 2">
            <a:extLst>
              <a:ext uri="{FF2B5EF4-FFF2-40B4-BE49-F238E27FC236}">
                <a16:creationId xmlns:a16="http://schemas.microsoft.com/office/drawing/2014/main" id="{9EF9DAF8-E945-4489-836E-ED4711063D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5085184"/>
            <a:ext cx="1018526" cy="1018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8C8D98B-75A5-4A97-B749-5EEC0294F1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2708920"/>
            <a:ext cx="1475101" cy="9883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62E34BB8-9930-48AE-BD2D-6ED5B1F105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4152" y="3896654"/>
            <a:ext cx="1488694" cy="11165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B1CC88B-57B9-49D3-8DB9-D38AD6260E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1556792"/>
            <a:ext cx="1480627" cy="9883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415B0FA-5645-4D83-92C1-A6622DF50EC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1556792"/>
            <a:ext cx="1607021" cy="9883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6E9AF60-444F-4B69-98D4-F29C469EA2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7744" y="1556792"/>
            <a:ext cx="1872208" cy="9847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fade">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fade">
                                      <p:cBhvr>
                                        <p:cTn id="12" dur="500"/>
                                        <p:tgtEl>
                                          <p:spTgt spid="10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par>
                                <p:cTn id="18" presetID="10" presetClass="entr" presetSubtype="0" fill="hold" nodeType="withEffect">
                                  <p:stCondLst>
                                    <p:cond delay="0"/>
                                  </p:stCondLst>
                                  <p:childTnLst>
                                    <p:set>
                                      <p:cBhvr>
                                        <p:cTn id="19" dur="1" fill="hold">
                                          <p:stCondLst>
                                            <p:cond delay="0"/>
                                          </p:stCondLst>
                                        </p:cTn>
                                        <p:tgtEl>
                                          <p:spTgt spid="1034"/>
                                        </p:tgtEl>
                                        <p:attrNameLst>
                                          <p:attrName>style.visibility</p:attrName>
                                        </p:attrNameLst>
                                      </p:cBhvr>
                                      <p:to>
                                        <p:strVal val="visible"/>
                                      </p:to>
                                    </p:set>
                                    <p:animEffect transition="in" filter="fade">
                                      <p:cBhvr>
                                        <p:cTn id="20" dur="500"/>
                                        <p:tgtEl>
                                          <p:spTgt spid="10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2163">
                                            <p:txEl>
                                              <p:pRg st="2" end="2"/>
                                            </p:txEl>
                                          </p:spTgt>
                                        </p:tgtEl>
                                        <p:attrNameLst>
                                          <p:attrName>style.visibility</p:attrName>
                                        </p:attrNameLst>
                                      </p:cBhvr>
                                      <p:to>
                                        <p:strVal val="visible"/>
                                      </p:to>
                                    </p:set>
                                    <p:animEffect transition="in" filter="fade">
                                      <p:cBhvr>
                                        <p:cTn id="25" dur="500"/>
                                        <p:tgtEl>
                                          <p:spTgt spid="9216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163">
                                            <p:txEl>
                                              <p:pRg st="4" end="4"/>
                                            </p:txEl>
                                          </p:spTgt>
                                        </p:tgtEl>
                                        <p:attrNameLst>
                                          <p:attrName>style.visibility</p:attrName>
                                        </p:attrNameLst>
                                      </p:cBhvr>
                                      <p:to>
                                        <p:strVal val="visible"/>
                                      </p:to>
                                    </p:set>
                                    <p:animEffect transition="in" filter="fade">
                                      <p:cBhvr>
                                        <p:cTn id="35" dur="500"/>
                                        <p:tgtEl>
                                          <p:spTgt spid="9216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30"/>
                                        </p:tgtEl>
                                        <p:attrNameLst>
                                          <p:attrName>style.visibility</p:attrName>
                                        </p:attrNameLst>
                                      </p:cBhvr>
                                      <p:to>
                                        <p:strVal val="visible"/>
                                      </p:to>
                                    </p:set>
                                    <p:animEffect transition="in" filter="fade">
                                      <p:cBhvr>
                                        <p:cTn id="40" dur="500"/>
                                        <p:tgtEl>
                                          <p:spTgt spid="10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2163">
                                            <p:txEl>
                                              <p:pRg st="6" end="6"/>
                                            </p:txEl>
                                          </p:spTgt>
                                        </p:tgtEl>
                                        <p:attrNameLst>
                                          <p:attrName>style.visibility</p:attrName>
                                        </p:attrNameLst>
                                      </p:cBhvr>
                                      <p:to>
                                        <p:strVal val="visible"/>
                                      </p:to>
                                    </p:set>
                                    <p:animEffect transition="in" filter="fade">
                                      <p:cBhvr>
                                        <p:cTn id="45" dur="500"/>
                                        <p:tgtEl>
                                          <p:spTgt spid="9216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99式坦克2"/>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78850" name="Rectangle 2"/>
          <p:cNvSpPr>
            <a:spLocks noGrp="1" noChangeArrowheads="1"/>
          </p:cNvSpPr>
          <p:nvPr>
            <p:ph type="title"/>
          </p:nvPr>
        </p:nvSpPr>
        <p:spPr>
          <a:xfrm>
            <a:off x="179388" y="188912"/>
            <a:ext cx="7488237" cy="1799927"/>
          </a:xfrm>
        </p:spPr>
        <p:txBody>
          <a:bodyPr/>
          <a:lstStyle/>
          <a:p>
            <a:r>
              <a:rPr lang="zh-CN" altLang="en-US" dirty="0"/>
              <a:t>中国人民解放军陆军</a:t>
            </a:r>
            <a:br>
              <a:rPr lang="en-US" altLang="zh-CN" dirty="0"/>
            </a:br>
            <a:r>
              <a:rPr lang="en-US" altLang="zh-CN" dirty="0"/>
              <a:t>PLA Ground Forces</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zh-CN" altLang="en-US" dirty="0"/>
              <a:t>陆军</a:t>
            </a:r>
          </a:p>
        </p:txBody>
      </p:sp>
      <p:sp>
        <p:nvSpPr>
          <p:cNvPr id="106499" name="Rectangle 3"/>
          <p:cNvSpPr>
            <a:spLocks noGrp="1" noChangeArrowheads="1"/>
          </p:cNvSpPr>
          <p:nvPr>
            <p:ph idx="1"/>
          </p:nvPr>
        </p:nvSpPr>
        <p:spPr/>
        <p:txBody>
          <a:bodyPr>
            <a:normAutofit/>
          </a:bodyPr>
          <a:lstStyle/>
          <a:p>
            <a:r>
              <a:rPr lang="zh-CN" altLang="zh-CN" dirty="0"/>
              <a:t>包括机动作战部队、边海防部队、警卫警备部队等</a:t>
            </a:r>
            <a:endParaRPr lang="en-US" altLang="zh-CN" dirty="0"/>
          </a:p>
          <a:p>
            <a:r>
              <a:rPr lang="zh-CN" altLang="zh-CN" dirty="0"/>
              <a:t>按照机动作战、立体攻防的战略要求，</a:t>
            </a:r>
            <a:r>
              <a:rPr lang="zh-CN" altLang="en-US" dirty="0"/>
              <a:t>加快</a:t>
            </a:r>
            <a:r>
              <a:rPr lang="zh-CN" altLang="zh-CN" dirty="0"/>
              <a:t>实现区域防卫型向全域</a:t>
            </a:r>
            <a:r>
              <a:rPr lang="zh-CN" altLang="en-US" dirty="0"/>
              <a:t>作战</a:t>
            </a:r>
            <a:r>
              <a:rPr lang="zh-CN" altLang="zh-CN" dirty="0"/>
              <a:t>型转变</a:t>
            </a:r>
            <a:endParaRPr lang="en-US" altLang="zh-CN" dirty="0"/>
          </a:p>
          <a:p>
            <a:r>
              <a:rPr lang="zh-CN" altLang="zh-CN" dirty="0"/>
              <a:t>提高精确作战、立体作战、全域作战、多能作战、持续作战能力</a:t>
            </a:r>
            <a:endParaRPr lang="en-US" altLang="zh-CN" dirty="0"/>
          </a:p>
          <a:p>
            <a:pPr lvl="2"/>
            <a:endParaRPr lang="en-US" altLang="zh-CN" dirty="0"/>
          </a:p>
          <a:p>
            <a:r>
              <a:rPr lang="zh-CN" altLang="en-US" dirty="0"/>
              <a:t>全军主要作战部队实行“军</a:t>
            </a:r>
            <a:r>
              <a:rPr lang="en-US" altLang="zh-CN" dirty="0"/>
              <a:t>-</a:t>
            </a:r>
            <a:r>
              <a:rPr lang="zh-CN" altLang="en-US" dirty="0"/>
              <a:t>旅</a:t>
            </a:r>
            <a:r>
              <a:rPr lang="en-US" altLang="zh-CN" dirty="0"/>
              <a:t>-</a:t>
            </a:r>
            <a:r>
              <a:rPr lang="zh-CN" altLang="en-US" dirty="0"/>
              <a:t>营”体制</a:t>
            </a:r>
            <a:endParaRPr lang="en-US" altLang="zh-CN" dirty="0"/>
          </a:p>
          <a:p>
            <a:pPr lvl="1"/>
            <a:r>
              <a:rPr lang="zh-CN" altLang="en-US" dirty="0"/>
              <a:t>减少</a:t>
            </a:r>
            <a:r>
              <a:rPr lang="zh-CN" altLang="zh-CN" dirty="0"/>
              <a:t>指挥层级，降低合成重心。</a:t>
            </a:r>
            <a:endParaRPr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zh-CN" dirty="0"/>
              <a:t>99</a:t>
            </a:r>
            <a:r>
              <a:rPr lang="zh-CN" altLang="en-US" dirty="0"/>
              <a:t>改式主战坦克</a:t>
            </a:r>
          </a:p>
        </p:txBody>
      </p:sp>
      <p:sp>
        <p:nvSpPr>
          <p:cNvPr id="153603" name="Rectangle 3"/>
          <p:cNvSpPr>
            <a:spLocks noGrp="1" noChangeArrowheads="1"/>
          </p:cNvSpPr>
          <p:nvPr>
            <p:ph idx="1"/>
          </p:nvPr>
        </p:nvSpPr>
        <p:spPr/>
        <p:txBody>
          <a:bodyPr/>
          <a:lstStyle/>
          <a:p>
            <a:r>
              <a:rPr lang="zh-CN" altLang="en-US" dirty="0"/>
              <a:t>东亚最先进的第三代主战坦克</a:t>
            </a:r>
            <a:endParaRPr lang="en-US" altLang="zh-CN" dirty="0"/>
          </a:p>
          <a:p>
            <a:r>
              <a:rPr lang="zh-CN" altLang="en-US" dirty="0"/>
              <a:t>液冷发动机，</a:t>
            </a:r>
            <a:r>
              <a:rPr lang="en-US" altLang="zh-CN" dirty="0"/>
              <a:t>1500</a:t>
            </a:r>
            <a:r>
              <a:rPr lang="zh-CN" altLang="en-US" dirty="0"/>
              <a:t>马力，最大速度约</a:t>
            </a:r>
            <a:r>
              <a:rPr lang="en-US" altLang="zh-CN" dirty="0"/>
              <a:t>75km/</a:t>
            </a:r>
            <a:r>
              <a:rPr lang="en-US" altLang="zh-CN" dirty="0" err="1"/>
              <a:t>hr</a:t>
            </a:r>
            <a:endParaRPr lang="en-US" altLang="zh-CN" dirty="0"/>
          </a:p>
          <a:p>
            <a:r>
              <a:rPr lang="zh-CN" altLang="en-US" dirty="0"/>
              <a:t>重量：约</a:t>
            </a:r>
            <a:r>
              <a:rPr lang="en-US" altLang="zh-CN" dirty="0"/>
              <a:t>51</a:t>
            </a:r>
            <a:r>
              <a:rPr lang="zh-CN" altLang="en-US" dirty="0"/>
              <a:t>吨（</a:t>
            </a:r>
            <a:r>
              <a:rPr lang="en-US" altLang="zh-CN" dirty="0"/>
              <a:t>55?)</a:t>
            </a:r>
            <a:endParaRPr lang="zh-CN" altLang="en-US" dirty="0"/>
          </a:p>
          <a:p>
            <a:r>
              <a:rPr lang="zh-CN" altLang="en-US" dirty="0"/>
              <a:t>成员：</a:t>
            </a:r>
            <a:r>
              <a:rPr lang="en-US" altLang="zh-CN" dirty="0"/>
              <a:t>3</a:t>
            </a:r>
            <a:r>
              <a:rPr lang="zh-CN" altLang="en-US" dirty="0"/>
              <a:t>人</a:t>
            </a:r>
          </a:p>
          <a:p>
            <a:r>
              <a:rPr lang="zh-CN" altLang="en-US" dirty="0"/>
              <a:t>长：</a:t>
            </a:r>
            <a:r>
              <a:rPr lang="en-US" altLang="zh-CN" dirty="0"/>
              <a:t>11</a:t>
            </a:r>
            <a:r>
              <a:rPr lang="zh-CN" altLang="en-US" dirty="0"/>
              <a:t>米，宽</a:t>
            </a:r>
            <a:r>
              <a:rPr lang="en-US" altLang="zh-CN" dirty="0"/>
              <a:t>3.4</a:t>
            </a:r>
            <a:r>
              <a:rPr lang="zh-CN" altLang="en-US" dirty="0"/>
              <a:t>米，高</a:t>
            </a:r>
            <a:r>
              <a:rPr lang="en-US" altLang="zh-CN" dirty="0"/>
              <a:t>2</a:t>
            </a:r>
            <a:r>
              <a:rPr lang="zh-CN" altLang="en-US" dirty="0"/>
              <a:t>米</a:t>
            </a:r>
          </a:p>
          <a:p>
            <a:r>
              <a:rPr lang="zh-CN" altLang="en-US" dirty="0"/>
              <a:t>一个</a:t>
            </a:r>
            <a:r>
              <a:rPr lang="en-US" altLang="zh-CN" dirty="0"/>
              <a:t>125mm</a:t>
            </a:r>
            <a:r>
              <a:rPr lang="zh-CN" altLang="en-US" dirty="0"/>
              <a:t>主炮，一个</a:t>
            </a:r>
            <a:r>
              <a:rPr lang="en-US" altLang="zh-CN" dirty="0"/>
              <a:t>12.7mm</a:t>
            </a:r>
            <a:r>
              <a:rPr lang="zh-CN" altLang="en-US" dirty="0"/>
              <a:t>机关枪</a:t>
            </a:r>
            <a:endParaRPr lang="en-US" altLang="zh-CN" dirty="0"/>
          </a:p>
          <a:p>
            <a:r>
              <a:rPr lang="zh-CN" altLang="en-US" dirty="0"/>
              <a:t>采用各先进电子系统</a:t>
            </a:r>
            <a:r>
              <a:rPr lang="en-US" altLang="zh-CN" dirty="0"/>
              <a:t>/</a:t>
            </a:r>
            <a:r>
              <a:rPr lang="zh-CN" altLang="en-US" dirty="0"/>
              <a:t>炮射导弹等</a:t>
            </a:r>
          </a:p>
        </p:txBody>
      </p:sp>
      <p:pic>
        <p:nvPicPr>
          <p:cNvPr id="153605" name="Picture 5" descr="99式坦克6"/>
          <p:cNvPicPr>
            <a:picLocks noChangeAspect="1" noChangeArrowheads="1"/>
          </p:cNvPicPr>
          <p:nvPr/>
        </p:nvPicPr>
        <p:blipFill>
          <a:blip r:embed="rId3" cstate="print"/>
          <a:srcRect/>
          <a:stretch>
            <a:fillRect/>
          </a:stretch>
        </p:blipFill>
        <p:spPr bwMode="auto">
          <a:xfrm>
            <a:off x="0" y="1584325"/>
            <a:ext cx="9144000" cy="4876800"/>
          </a:xfrm>
          <a:prstGeom prst="rect">
            <a:avLst/>
          </a:prstGeom>
          <a:noFill/>
        </p:spPr>
      </p:pic>
      <p:pic>
        <p:nvPicPr>
          <p:cNvPr id="153606" name="Picture 6" descr="99式坦克1"/>
          <p:cNvPicPr>
            <a:picLocks noChangeAspect="1" noChangeArrowheads="1"/>
          </p:cNvPicPr>
          <p:nvPr/>
        </p:nvPicPr>
        <p:blipFill>
          <a:blip r:embed="rId4" cstate="print"/>
          <a:srcRect/>
          <a:stretch>
            <a:fillRect/>
          </a:stretch>
        </p:blipFill>
        <p:spPr bwMode="auto">
          <a:xfrm>
            <a:off x="19676" y="814278"/>
            <a:ext cx="9129713" cy="5683250"/>
          </a:xfrm>
          <a:prstGeom prst="rect">
            <a:avLst/>
          </a:prstGeom>
          <a:noFill/>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87759"/>
            <a:ext cx="9116183" cy="6381328"/>
          </a:xfrm>
          <a:prstGeom prst="rect">
            <a:avLst/>
          </a:prstGeom>
        </p:spPr>
      </p:pic>
      <p:pic>
        <p:nvPicPr>
          <p:cNvPr id="4" name="图片 3" descr="图片包含 军用车辆, 天空, 卡车, 户外&#10;&#10;描述已自动生成">
            <a:extLst>
              <a:ext uri="{FF2B5EF4-FFF2-40B4-BE49-F238E27FC236}">
                <a16:creationId xmlns:a16="http://schemas.microsoft.com/office/drawing/2014/main" id="{EB2E9C49-9CFF-4E5B-A51E-B103048DA0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54199"/>
            <a:ext cx="9144000" cy="5955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05"/>
                                        </p:tgtEl>
                                        <p:attrNameLst>
                                          <p:attrName>style.visibility</p:attrName>
                                        </p:attrNameLst>
                                      </p:cBhvr>
                                      <p:to>
                                        <p:strVal val="visible"/>
                                      </p:to>
                                    </p:set>
                                    <p:animEffect transition="in" filter="fade">
                                      <p:cBhvr>
                                        <p:cTn id="12" dur="500"/>
                                        <p:tgtEl>
                                          <p:spTgt spid="153605"/>
                                        </p:tgtEl>
                                      </p:cBhvr>
                                    </p:animEffect>
                                  </p:childTnLst>
                                  <p:subTnLst>
                                    <p:set>
                                      <p:cBhvr override="childStyle">
                                        <p:cTn dur="1" fill="hold" display="0" masterRel="nextClick" afterEffect="1"/>
                                        <p:tgtEl>
                                          <p:spTgt spid="15360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3606"/>
                                        </p:tgtEl>
                                        <p:attrNameLst>
                                          <p:attrName>style.visibility</p:attrName>
                                        </p:attrNameLst>
                                      </p:cBhvr>
                                      <p:to>
                                        <p:strVal val="visible"/>
                                      </p:to>
                                    </p:set>
                                    <p:anim calcmode="lin" valueType="num">
                                      <p:cBhvr additive="base">
                                        <p:cTn id="17" dur="500" fill="hold"/>
                                        <p:tgtEl>
                                          <p:spTgt spid="153606"/>
                                        </p:tgtEl>
                                        <p:attrNameLst>
                                          <p:attrName>ppt_x</p:attrName>
                                        </p:attrNameLst>
                                      </p:cBhvr>
                                      <p:tavLst>
                                        <p:tav tm="0">
                                          <p:val>
                                            <p:strVal val="0-#ppt_w/2"/>
                                          </p:val>
                                        </p:tav>
                                        <p:tav tm="100000">
                                          <p:val>
                                            <p:strVal val="#ppt_x"/>
                                          </p:val>
                                        </p:tav>
                                      </p:tavLst>
                                    </p:anim>
                                    <p:anim calcmode="lin" valueType="num">
                                      <p:cBhvr additive="base">
                                        <p:cTn id="18" dur="500" fill="hold"/>
                                        <p:tgtEl>
                                          <p:spTgt spid="15360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360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F8293-070E-4031-9A81-1E0BB6669B76}"/>
              </a:ext>
            </a:extLst>
          </p:cNvPr>
          <p:cNvSpPr>
            <a:spLocks noGrp="1"/>
          </p:cNvSpPr>
          <p:nvPr>
            <p:ph type="title"/>
          </p:nvPr>
        </p:nvSpPr>
        <p:spPr/>
        <p:txBody>
          <a:bodyPr/>
          <a:lstStyle/>
          <a:p>
            <a:r>
              <a:rPr lang="en-US" altLang="zh-CN" dirty="0"/>
              <a:t>15</a:t>
            </a:r>
            <a:r>
              <a:rPr lang="zh-CN" altLang="en-US" dirty="0"/>
              <a:t>式主战坦克（</a:t>
            </a:r>
            <a:r>
              <a:rPr lang="en-US" altLang="zh-CN" dirty="0"/>
              <a:t>ZTQ-15</a:t>
            </a:r>
            <a:r>
              <a:rPr lang="zh-CN" altLang="en-US" dirty="0"/>
              <a:t>）</a:t>
            </a:r>
          </a:p>
        </p:txBody>
      </p:sp>
      <p:sp>
        <p:nvSpPr>
          <p:cNvPr id="3" name="内容占位符 2">
            <a:extLst>
              <a:ext uri="{FF2B5EF4-FFF2-40B4-BE49-F238E27FC236}">
                <a16:creationId xmlns:a16="http://schemas.microsoft.com/office/drawing/2014/main" id="{AF66D936-2806-4D6D-A702-DFB0CFB71DCA}"/>
              </a:ext>
            </a:extLst>
          </p:cNvPr>
          <p:cNvSpPr>
            <a:spLocks noGrp="1"/>
          </p:cNvSpPr>
          <p:nvPr>
            <p:ph idx="1"/>
          </p:nvPr>
        </p:nvSpPr>
        <p:spPr>
          <a:xfrm>
            <a:off x="179388" y="1484313"/>
            <a:ext cx="8857108" cy="2448743"/>
          </a:xfrm>
        </p:spPr>
        <p:txBody>
          <a:bodyPr>
            <a:normAutofit fontScale="85000" lnSpcReduction="10000"/>
          </a:bodyPr>
          <a:lstStyle/>
          <a:p>
            <a:r>
              <a:rPr lang="en-US" altLang="zh-CN" dirty="0"/>
              <a:t>2018</a:t>
            </a:r>
            <a:r>
              <a:rPr lang="zh-CN" altLang="en-US" dirty="0"/>
              <a:t>年</a:t>
            </a:r>
            <a:r>
              <a:rPr lang="en-US" altLang="zh-CN" dirty="0"/>
              <a:t>12</a:t>
            </a:r>
            <a:r>
              <a:rPr lang="zh-CN" altLang="en-US" dirty="0"/>
              <a:t>月</a:t>
            </a:r>
            <a:r>
              <a:rPr lang="en-US" altLang="zh-CN" dirty="0"/>
              <a:t>27</a:t>
            </a:r>
            <a:r>
              <a:rPr lang="zh-CN" altLang="en-US" dirty="0"/>
              <a:t>日宣布列装</a:t>
            </a:r>
            <a:endParaRPr lang="en-US" altLang="zh-CN" dirty="0"/>
          </a:p>
          <a:p>
            <a:r>
              <a:rPr lang="en-US" altLang="zh-CN" dirty="0"/>
              <a:t>1000</a:t>
            </a:r>
            <a:r>
              <a:rPr lang="zh-CN" altLang="en-US" dirty="0"/>
              <a:t>马力；配</a:t>
            </a:r>
            <a:r>
              <a:rPr lang="en-US" altLang="zh-CN" dirty="0"/>
              <a:t>105mm</a:t>
            </a:r>
            <a:r>
              <a:rPr lang="zh-CN" altLang="en-US" dirty="0"/>
              <a:t>火炮，全重约</a:t>
            </a:r>
            <a:r>
              <a:rPr lang="en-US" altLang="zh-CN" dirty="0"/>
              <a:t>35</a:t>
            </a:r>
            <a:r>
              <a:rPr lang="zh-CN" altLang="en-US" dirty="0"/>
              <a:t>吨</a:t>
            </a:r>
            <a:endParaRPr lang="en-US" altLang="zh-CN" dirty="0"/>
          </a:p>
          <a:p>
            <a:r>
              <a:rPr lang="zh-CN" altLang="en-US" dirty="0"/>
              <a:t>长</a:t>
            </a:r>
            <a:r>
              <a:rPr lang="en-US" altLang="zh-CN" dirty="0"/>
              <a:t>9.2m</a:t>
            </a:r>
            <a:r>
              <a:rPr lang="zh-CN" altLang="en-US" dirty="0"/>
              <a:t>，宽</a:t>
            </a:r>
            <a:r>
              <a:rPr lang="en-US" altLang="zh-CN" dirty="0"/>
              <a:t>3.3</a:t>
            </a:r>
            <a:r>
              <a:rPr lang="zh-CN" altLang="en-US" dirty="0"/>
              <a:t>米，高</a:t>
            </a:r>
            <a:r>
              <a:rPr lang="en-US" altLang="zh-CN" dirty="0"/>
              <a:t>2.5</a:t>
            </a:r>
            <a:r>
              <a:rPr lang="zh-CN" altLang="en-US" dirty="0"/>
              <a:t>米</a:t>
            </a:r>
            <a:endParaRPr lang="en-US" altLang="zh-CN" dirty="0"/>
          </a:p>
          <a:p>
            <a:r>
              <a:rPr lang="zh-CN" altLang="en-US" dirty="0"/>
              <a:t>适合高海拔崎岖地形！可在夜间及恶劣天气条件下作战</a:t>
            </a:r>
            <a:endParaRPr lang="en-US" altLang="zh-CN" dirty="0"/>
          </a:p>
          <a:p>
            <a:r>
              <a:rPr lang="zh-CN" altLang="en-US" dirty="0"/>
              <a:t>更先进的作战</a:t>
            </a:r>
            <a:r>
              <a:rPr lang="en-US" altLang="zh-CN" dirty="0"/>
              <a:t>/</a:t>
            </a:r>
            <a:r>
              <a:rPr lang="zh-CN" altLang="en-US" dirty="0"/>
              <a:t>战场感知系统</a:t>
            </a:r>
          </a:p>
        </p:txBody>
      </p:sp>
      <p:pic>
        <p:nvPicPr>
          <p:cNvPr id="5" name="图片 4" descr="图片包含 汽车, 卡车, 交通, 户外&#10;&#10;描述已自动生成">
            <a:extLst>
              <a:ext uri="{FF2B5EF4-FFF2-40B4-BE49-F238E27FC236}">
                <a16:creationId xmlns:a16="http://schemas.microsoft.com/office/drawing/2014/main" id="{3E964607-CCEC-4BC3-B4F0-4802FE364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879821"/>
            <a:ext cx="4788025" cy="2693265"/>
          </a:xfrm>
          <a:prstGeom prst="rect">
            <a:avLst/>
          </a:prstGeom>
        </p:spPr>
      </p:pic>
      <p:pic>
        <p:nvPicPr>
          <p:cNvPr id="13" name="图片 12" descr="沙漠里的坦克&#10;&#10;描述已自动生成">
            <a:extLst>
              <a:ext uri="{FF2B5EF4-FFF2-40B4-BE49-F238E27FC236}">
                <a16:creationId xmlns:a16="http://schemas.microsoft.com/office/drawing/2014/main" id="{0556E9E9-06F9-4CCB-848F-4371E1C9C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3879244"/>
            <a:ext cx="4355976" cy="2686739"/>
          </a:xfrm>
          <a:prstGeom prst="rect">
            <a:avLst/>
          </a:prstGeom>
        </p:spPr>
      </p:pic>
    </p:spTree>
    <p:extLst>
      <p:ext uri="{BB962C8B-B14F-4D97-AF65-F5344CB8AC3E}">
        <p14:creationId xmlns:p14="http://schemas.microsoft.com/office/powerpoint/2010/main" val="2678003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zh-CN" altLang="en-US" dirty="0"/>
              <a:t>陆军航空兵、防空火力</a:t>
            </a:r>
          </a:p>
        </p:txBody>
      </p:sp>
      <p:sp>
        <p:nvSpPr>
          <p:cNvPr id="154627" name="Rectangle 3"/>
          <p:cNvSpPr>
            <a:spLocks noGrp="1" noChangeArrowheads="1"/>
          </p:cNvSpPr>
          <p:nvPr>
            <p:ph idx="1"/>
          </p:nvPr>
        </p:nvSpPr>
        <p:spPr/>
        <p:txBody>
          <a:bodyPr/>
          <a:lstStyle/>
          <a:p>
            <a:r>
              <a:rPr lang="zh-CN" altLang="en-US" dirty="0"/>
              <a:t>从</a:t>
            </a:r>
            <a:r>
              <a:rPr lang="en-US" altLang="zh-CN" dirty="0"/>
              <a:t>Russia</a:t>
            </a:r>
            <a:r>
              <a:rPr lang="zh-CN" altLang="en-US" dirty="0"/>
              <a:t>进口的米</a:t>
            </a:r>
            <a:r>
              <a:rPr lang="en-US" altLang="zh-CN" dirty="0"/>
              <a:t>-17</a:t>
            </a:r>
            <a:r>
              <a:rPr lang="zh-CN" altLang="en-US" dirty="0"/>
              <a:t>武装直升机</a:t>
            </a:r>
          </a:p>
          <a:p>
            <a:r>
              <a:rPr lang="zh-CN" altLang="en-US" dirty="0"/>
              <a:t>自制的</a:t>
            </a:r>
            <a:r>
              <a:rPr lang="en-US" altLang="zh-CN" dirty="0"/>
              <a:t>Z-9</a:t>
            </a:r>
            <a:r>
              <a:rPr lang="zh-CN" altLang="en-US" dirty="0"/>
              <a:t>、</a:t>
            </a:r>
            <a:r>
              <a:rPr lang="en-US" altLang="zh-CN" dirty="0"/>
              <a:t>Z-10</a:t>
            </a:r>
            <a:r>
              <a:rPr lang="zh-CN" altLang="en-US" dirty="0"/>
              <a:t>武装直升机</a:t>
            </a:r>
          </a:p>
          <a:p>
            <a:r>
              <a:rPr lang="zh-CN" altLang="en-US" dirty="0"/>
              <a:t>从</a:t>
            </a:r>
            <a:r>
              <a:rPr lang="en-US" altLang="zh-CN" dirty="0"/>
              <a:t>Russia</a:t>
            </a:r>
            <a:r>
              <a:rPr lang="zh-CN" altLang="en-US" dirty="0"/>
              <a:t>进口的</a:t>
            </a:r>
            <a:r>
              <a:rPr lang="en-US" altLang="zh-CN" dirty="0"/>
              <a:t>S-300</a:t>
            </a:r>
            <a:r>
              <a:rPr lang="zh-CN" altLang="en-US" dirty="0"/>
              <a:t>、</a:t>
            </a:r>
            <a:r>
              <a:rPr lang="en-US" altLang="zh-CN" dirty="0"/>
              <a:t>S-400 </a:t>
            </a:r>
            <a:r>
              <a:rPr lang="zh-CN" altLang="en-US" dirty="0"/>
              <a:t>型防空导弹，可拦截战术弹道导弹，并具备更有效的反电子措施</a:t>
            </a:r>
          </a:p>
          <a:p>
            <a:r>
              <a:rPr lang="zh-CN" altLang="en-US" dirty="0"/>
              <a:t>改进的防空导弹，如</a:t>
            </a:r>
            <a:r>
              <a:rPr lang="en-US" altLang="zh-CN" dirty="0"/>
              <a:t>HQ-9</a:t>
            </a:r>
          </a:p>
        </p:txBody>
      </p:sp>
      <p:pic>
        <p:nvPicPr>
          <p:cNvPr id="154628" name="Picture 4" descr="米17-1"/>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0820"/>
            <a:ext cx="9144000" cy="609790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3976"/>
            <a:ext cx="9144000" cy="6090047"/>
          </a:xfrm>
          <a:prstGeom prst="rect">
            <a:avLst/>
          </a:prstGeom>
        </p:spPr>
      </p:pic>
      <p:pic>
        <p:nvPicPr>
          <p:cNvPr id="154630" name="Picture 6" descr="S-300PMU-1"/>
          <p:cNvPicPr>
            <a:picLocks noChangeAspect="1" noChangeArrowheads="1"/>
          </p:cNvPicPr>
          <p:nvPr/>
        </p:nvPicPr>
        <p:blipFill>
          <a:blip r:embed="rId5" cstate="print"/>
          <a:srcRect/>
          <a:stretch>
            <a:fillRect/>
          </a:stretch>
        </p:blipFill>
        <p:spPr bwMode="auto">
          <a:xfrm>
            <a:off x="0" y="196142"/>
            <a:ext cx="9144000" cy="6427787"/>
          </a:xfrm>
          <a:prstGeom prst="rect">
            <a:avLst/>
          </a:prstGeom>
          <a:noFill/>
        </p:spPr>
      </p:pic>
      <p:pic>
        <p:nvPicPr>
          <p:cNvPr id="5" name="图片 4" descr="路上有辆坦克车&#10;&#10;描述已自动生成">
            <a:extLst>
              <a:ext uri="{FF2B5EF4-FFF2-40B4-BE49-F238E27FC236}">
                <a16:creationId xmlns:a16="http://schemas.microsoft.com/office/drawing/2014/main" id="{6204CD15-A2B4-4DDF-8570-5AE7AD8D00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1431"/>
            <a:ext cx="9144000" cy="6795135"/>
          </a:xfrm>
          <a:prstGeom prst="rect">
            <a:avLst/>
          </a:prstGeom>
        </p:spPr>
      </p:pic>
      <p:pic>
        <p:nvPicPr>
          <p:cNvPr id="7" name="图片 6" descr="图片包含 卡车, 路, 户外, 大&#10;&#10;描述已自动生成">
            <a:extLst>
              <a:ext uri="{FF2B5EF4-FFF2-40B4-BE49-F238E27FC236}">
                <a16:creationId xmlns:a16="http://schemas.microsoft.com/office/drawing/2014/main" id="{4B560731-7F12-4145-AAD2-2D85381CD0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832681"/>
            <a:ext cx="9144000" cy="51926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dissolve">
                                      <p:cBhvr>
                                        <p:cTn id="7" dur="500"/>
                                        <p:tgtEl>
                                          <p:spTgt spid="154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4628"/>
                                        </p:tgtEl>
                                        <p:attrNameLst>
                                          <p:attrName>style.visibility</p:attrName>
                                        </p:attrNameLst>
                                      </p:cBhvr>
                                      <p:to>
                                        <p:strVal val="visible"/>
                                      </p:to>
                                    </p:set>
                                    <p:anim calcmode="lin" valueType="num">
                                      <p:cBhvr additive="base">
                                        <p:cTn id="12" dur="500" fill="hold"/>
                                        <p:tgtEl>
                                          <p:spTgt spid="154628"/>
                                        </p:tgtEl>
                                        <p:attrNameLst>
                                          <p:attrName>ppt_x</p:attrName>
                                        </p:attrNameLst>
                                      </p:cBhvr>
                                      <p:tavLst>
                                        <p:tav tm="0">
                                          <p:val>
                                            <p:strVal val="#ppt_x"/>
                                          </p:val>
                                        </p:tav>
                                        <p:tav tm="100000">
                                          <p:val>
                                            <p:strVal val="#ppt_x"/>
                                          </p:val>
                                        </p:tav>
                                      </p:tavLst>
                                    </p:anim>
                                    <p:anim calcmode="lin" valueType="num">
                                      <p:cBhvr additive="base">
                                        <p:cTn id="13" dur="500" fill="hold"/>
                                        <p:tgtEl>
                                          <p:spTgt spid="15462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54628"/>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54627">
                                            <p:txEl>
                                              <p:pRg st="1" end="1"/>
                                            </p:txEl>
                                          </p:spTgt>
                                        </p:tgtEl>
                                        <p:attrNameLst>
                                          <p:attrName>style.visibility</p:attrName>
                                        </p:attrNameLst>
                                      </p:cBhvr>
                                      <p:to>
                                        <p:strVal val="visible"/>
                                      </p:to>
                                    </p:set>
                                    <p:animEffect transition="in" filter="dissolve">
                                      <p:cBhvr>
                                        <p:cTn id="18" dur="500"/>
                                        <p:tgtEl>
                                          <p:spTgt spid="15462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4627">
                                            <p:txEl>
                                              <p:pRg st="2" end="2"/>
                                            </p:txEl>
                                          </p:spTgt>
                                        </p:tgtEl>
                                        <p:attrNameLst>
                                          <p:attrName>style.visibility</p:attrName>
                                        </p:attrNameLst>
                                      </p:cBhvr>
                                      <p:to>
                                        <p:strVal val="visible"/>
                                      </p:to>
                                    </p:set>
                                    <p:animEffect transition="in" filter="dissolve">
                                      <p:cBhvr>
                                        <p:cTn id="31" dur="500"/>
                                        <p:tgtEl>
                                          <p:spTgt spid="15462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54630"/>
                                        </p:tgtEl>
                                        <p:attrNameLst>
                                          <p:attrName>style.visibility</p:attrName>
                                        </p:attrNameLst>
                                      </p:cBhvr>
                                      <p:to>
                                        <p:strVal val="visible"/>
                                      </p:to>
                                    </p:set>
                                    <p:animEffect transition="in" filter="dissolve">
                                      <p:cBhvr>
                                        <p:cTn id="36" dur="500"/>
                                        <p:tgtEl>
                                          <p:spTgt spid="154630"/>
                                        </p:tgtEl>
                                      </p:cBhvr>
                                    </p:animEffect>
                                  </p:childTnLst>
                                  <p:subTnLst>
                                    <p:set>
                                      <p:cBhvr override="childStyle">
                                        <p:cTn dur="1" fill="hold" display="0" masterRel="nextClick" afterEffect="1"/>
                                        <p:tgtEl>
                                          <p:spTgt spid="154630"/>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4627">
                                            <p:txEl>
                                              <p:pRg st="3" end="3"/>
                                            </p:txEl>
                                          </p:spTgt>
                                        </p:tgtEl>
                                        <p:attrNameLst>
                                          <p:attrName>style.visibility</p:attrName>
                                        </p:attrNameLst>
                                      </p:cBhvr>
                                      <p:to>
                                        <p:strVal val="visible"/>
                                      </p:to>
                                    </p:set>
                                    <p:animEffect transition="in" filter="dissolve">
                                      <p:cBhvr>
                                        <p:cTn id="46" dur="500"/>
                                        <p:tgtEl>
                                          <p:spTgt spid="15462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海上有艘船&#10;&#10;描述已自动生成">
            <a:extLst>
              <a:ext uri="{FF2B5EF4-FFF2-40B4-BE49-F238E27FC236}">
                <a16:creationId xmlns:a16="http://schemas.microsoft.com/office/drawing/2014/main" id="{D01329FA-8FD4-4E73-9A63-100AB2ECEE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958"/>
            <a:ext cx="9144000" cy="6856087"/>
          </a:xfrm>
          <a:prstGeom prst="rect">
            <a:avLst/>
          </a:prstGeom>
        </p:spPr>
      </p:pic>
      <p:sp>
        <p:nvSpPr>
          <p:cNvPr id="2" name="标题 1">
            <a:extLst>
              <a:ext uri="{FF2B5EF4-FFF2-40B4-BE49-F238E27FC236}">
                <a16:creationId xmlns:a16="http://schemas.microsoft.com/office/drawing/2014/main" id="{92C2D72B-5C8A-4F88-983B-B1EF47DACDCF}"/>
              </a:ext>
            </a:extLst>
          </p:cNvPr>
          <p:cNvSpPr>
            <a:spLocks noGrp="1"/>
          </p:cNvSpPr>
          <p:nvPr>
            <p:ph type="title"/>
          </p:nvPr>
        </p:nvSpPr>
        <p:spPr>
          <a:xfrm>
            <a:off x="179388" y="188912"/>
            <a:ext cx="7488237" cy="1727919"/>
          </a:xfrm>
        </p:spPr>
        <p:txBody>
          <a:bodyPr>
            <a:normAutofit/>
          </a:bodyPr>
          <a:lstStyle/>
          <a:p>
            <a:r>
              <a:rPr lang="zh-CN" altLang="en-US" dirty="0"/>
              <a:t>中国人民解放军海军</a:t>
            </a:r>
            <a:br>
              <a:rPr lang="en-US" altLang="zh-CN" dirty="0"/>
            </a:br>
            <a:r>
              <a:rPr lang="en-US" altLang="zh-CN" dirty="0"/>
              <a:t>PLA Navy Forces</a:t>
            </a:r>
            <a:endParaRPr lang="zh-CN" altLang="en-US" dirty="0"/>
          </a:p>
        </p:txBody>
      </p:sp>
    </p:spTree>
    <p:extLst>
      <p:ext uri="{BB962C8B-B14F-4D97-AF65-F5344CB8AC3E}">
        <p14:creationId xmlns:p14="http://schemas.microsoft.com/office/powerpoint/2010/main" val="339670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zh-CN" altLang="en-US" dirty="0"/>
              <a:t>海军历程</a:t>
            </a:r>
            <a:endParaRPr lang="en-US" altLang="zh-CN" dirty="0"/>
          </a:p>
        </p:txBody>
      </p:sp>
      <p:sp>
        <p:nvSpPr>
          <p:cNvPr id="107523" name="Rectangle 3"/>
          <p:cNvSpPr>
            <a:spLocks noGrp="1" noChangeArrowheads="1"/>
          </p:cNvSpPr>
          <p:nvPr>
            <p:ph idx="1"/>
          </p:nvPr>
        </p:nvSpPr>
        <p:spPr/>
        <p:txBody>
          <a:bodyPr/>
          <a:lstStyle/>
          <a:p>
            <a:r>
              <a:rPr lang="en-US" altLang="zh-CN" dirty="0"/>
              <a:t>1949</a:t>
            </a:r>
            <a:r>
              <a:rPr lang="zh-CN" altLang="en-US" dirty="0"/>
              <a:t>年</a:t>
            </a:r>
            <a:r>
              <a:rPr lang="en-US" altLang="zh-CN" dirty="0"/>
              <a:t>4</a:t>
            </a:r>
            <a:r>
              <a:rPr lang="zh-CN" altLang="en-US" dirty="0"/>
              <a:t>月</a:t>
            </a:r>
            <a:r>
              <a:rPr lang="en-US" altLang="zh-CN" dirty="0"/>
              <a:t>23</a:t>
            </a:r>
            <a:r>
              <a:rPr lang="zh-CN" altLang="en-US" dirty="0"/>
              <a:t>日在江苏泰州组建华东军区海军</a:t>
            </a:r>
          </a:p>
          <a:p>
            <a:r>
              <a:rPr lang="en-US" altLang="zh-CN" dirty="0"/>
              <a:t>1950</a:t>
            </a:r>
            <a:r>
              <a:rPr lang="zh-CN" altLang="en-US" dirty="0"/>
              <a:t>年</a:t>
            </a:r>
            <a:r>
              <a:rPr lang="en-US" altLang="zh-CN" dirty="0"/>
              <a:t>4</a:t>
            </a:r>
            <a:r>
              <a:rPr lang="zh-CN" altLang="en-US" dirty="0"/>
              <a:t>月</a:t>
            </a:r>
            <a:r>
              <a:rPr lang="en-US" altLang="zh-CN" dirty="0"/>
              <a:t>14</a:t>
            </a:r>
            <a:r>
              <a:rPr lang="zh-CN" altLang="en-US" dirty="0"/>
              <a:t>日，海军领导机关在北京成立</a:t>
            </a:r>
          </a:p>
          <a:p>
            <a:r>
              <a:rPr lang="en-US" altLang="zh-CN" dirty="0"/>
              <a:t>1955</a:t>
            </a:r>
            <a:r>
              <a:rPr lang="zh-CN" altLang="en-US" dirty="0"/>
              <a:t>年，组建东海舰队、南海舰队</a:t>
            </a:r>
          </a:p>
          <a:p>
            <a:r>
              <a:rPr lang="en-US" altLang="zh-CN" dirty="0"/>
              <a:t>1960</a:t>
            </a:r>
            <a:r>
              <a:rPr lang="zh-CN" altLang="en-US" dirty="0"/>
              <a:t>年，组建北海舰队</a:t>
            </a:r>
          </a:p>
          <a:p>
            <a:r>
              <a:rPr lang="zh-CN" altLang="en-US" dirty="0"/>
              <a:t>现兵种构成：水面舰艇部队、潜艇部队、航空兵、海军岸防兵和海军陆战队等兵种以及各种保障部队</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dirty="0"/>
              <a:t>中国海军现况</a:t>
            </a:r>
            <a:r>
              <a:rPr lang="zh-CN" altLang="en-US" sz="2400" dirty="0"/>
              <a:t>（仅供参考）</a:t>
            </a:r>
            <a:endParaRPr lang="zh-CN" altLang="en-US" dirty="0"/>
          </a:p>
        </p:txBody>
      </p:sp>
      <p:sp>
        <p:nvSpPr>
          <p:cNvPr id="108547" name="Rectangle 3"/>
          <p:cNvSpPr>
            <a:spLocks noGrp="1" noChangeArrowheads="1"/>
          </p:cNvSpPr>
          <p:nvPr>
            <p:ph idx="1"/>
          </p:nvPr>
        </p:nvSpPr>
        <p:spPr>
          <a:xfrm>
            <a:off x="179388" y="1484312"/>
            <a:ext cx="8713787" cy="5041031"/>
          </a:xfrm>
        </p:spPr>
        <p:txBody>
          <a:bodyPr>
            <a:normAutofit/>
          </a:bodyPr>
          <a:lstStyle/>
          <a:p>
            <a:r>
              <a:rPr lang="zh-CN" altLang="en-US" dirty="0"/>
              <a:t>现役总兵力：约</a:t>
            </a:r>
            <a:r>
              <a:rPr lang="en-US" altLang="zh-CN" dirty="0"/>
              <a:t>23.5</a:t>
            </a:r>
            <a:r>
              <a:rPr lang="zh-CN" altLang="en-US" dirty="0"/>
              <a:t>万人</a:t>
            </a:r>
          </a:p>
          <a:p>
            <a:r>
              <a:rPr lang="zh-CN" altLang="en-US" dirty="0"/>
              <a:t>主要装备：</a:t>
            </a:r>
          </a:p>
          <a:p>
            <a:pPr lvl="1"/>
            <a:r>
              <a:rPr lang="en-US" altLang="zh-CN" dirty="0"/>
              <a:t>2</a:t>
            </a:r>
            <a:r>
              <a:rPr lang="zh-CN" altLang="en-US" dirty="0"/>
              <a:t>艘航母，</a:t>
            </a:r>
            <a:r>
              <a:rPr lang="en-US" altLang="zh-CN" dirty="0"/>
              <a:t>56</a:t>
            </a:r>
            <a:r>
              <a:rPr lang="zh-CN" altLang="en-US" dirty="0"/>
              <a:t>艘柴电潜艇，</a:t>
            </a:r>
            <a:r>
              <a:rPr lang="en-US" altLang="zh-CN" dirty="0"/>
              <a:t>9</a:t>
            </a:r>
            <a:r>
              <a:rPr lang="zh-CN" altLang="en-US" dirty="0"/>
              <a:t>艘核攻击潜艇，</a:t>
            </a:r>
            <a:r>
              <a:rPr lang="en-US" altLang="zh-CN" dirty="0"/>
              <a:t>6</a:t>
            </a:r>
            <a:r>
              <a:rPr lang="zh-CN" altLang="en-US" dirty="0"/>
              <a:t>艘战略核潜艇，</a:t>
            </a:r>
            <a:r>
              <a:rPr lang="en-US" altLang="zh-CN" dirty="0"/>
              <a:t>32</a:t>
            </a:r>
            <a:r>
              <a:rPr lang="zh-CN" altLang="en-US" dirty="0"/>
              <a:t>艘驱逐舰，</a:t>
            </a:r>
            <a:r>
              <a:rPr lang="en-US" altLang="zh-CN" dirty="0"/>
              <a:t>48</a:t>
            </a:r>
            <a:r>
              <a:rPr lang="zh-CN" altLang="en-US" dirty="0"/>
              <a:t>艘护卫舰，</a:t>
            </a:r>
            <a:r>
              <a:rPr lang="en-US" altLang="zh-CN" dirty="0"/>
              <a:t>51</a:t>
            </a:r>
            <a:r>
              <a:rPr lang="zh-CN" altLang="en-US" dirty="0"/>
              <a:t>艘小型护卫舰</a:t>
            </a:r>
            <a:r>
              <a:rPr lang="en-US" altLang="zh-CN" dirty="0"/>
              <a:t>(?Corvettes)</a:t>
            </a:r>
            <a:r>
              <a:rPr lang="zh-CN" altLang="en-US" dirty="0"/>
              <a:t>，</a:t>
            </a:r>
            <a:r>
              <a:rPr lang="en-US" altLang="zh-CN" dirty="0"/>
              <a:t>57</a:t>
            </a:r>
            <a:r>
              <a:rPr lang="zh-CN" altLang="en-US" dirty="0"/>
              <a:t>艘各型登陆舰</a:t>
            </a:r>
            <a:r>
              <a:rPr lang="en-US" altLang="zh-CN" dirty="0"/>
              <a:t>……</a:t>
            </a:r>
            <a:endParaRPr lang="zh-CN" altLang="en-US" dirty="0"/>
          </a:p>
          <a:p>
            <a:r>
              <a:rPr lang="zh-CN" altLang="en-US" dirty="0"/>
              <a:t>外购舰艇包括：</a:t>
            </a:r>
          </a:p>
          <a:p>
            <a:pPr lvl="1"/>
            <a:r>
              <a:rPr lang="en-US" altLang="zh-CN" dirty="0"/>
              <a:t>4</a:t>
            </a:r>
            <a:r>
              <a:rPr lang="zh-CN" altLang="en-US" dirty="0"/>
              <a:t>艘</a:t>
            </a:r>
            <a:r>
              <a:rPr lang="zh-CN" altLang="en-US" dirty="0">
                <a:latin typeface="微软雅黑"/>
              </a:rPr>
              <a:t>“</a:t>
            </a:r>
            <a:r>
              <a:rPr lang="zh-CN" altLang="en-US" dirty="0"/>
              <a:t>现代</a:t>
            </a:r>
            <a:r>
              <a:rPr lang="zh-CN" altLang="en-US" dirty="0">
                <a:latin typeface="微软雅黑"/>
              </a:rPr>
              <a:t>”</a:t>
            </a:r>
            <a:r>
              <a:rPr lang="zh-CN" altLang="en-US" dirty="0"/>
              <a:t>级驱逐舰，</a:t>
            </a:r>
            <a:r>
              <a:rPr lang="en-US" altLang="zh-CN" dirty="0"/>
              <a:t>12</a:t>
            </a:r>
            <a:r>
              <a:rPr lang="zh-CN" altLang="en-US" dirty="0"/>
              <a:t>艘</a:t>
            </a:r>
            <a:r>
              <a:rPr lang="zh-CN" altLang="en-US" dirty="0">
                <a:latin typeface="微软雅黑"/>
              </a:rPr>
              <a:t>“</a:t>
            </a:r>
            <a:r>
              <a:rPr lang="zh-CN" altLang="en-US" dirty="0"/>
              <a:t>基洛</a:t>
            </a:r>
            <a:r>
              <a:rPr lang="zh-CN" altLang="en-US" dirty="0">
                <a:latin typeface="微软雅黑"/>
              </a:rPr>
              <a:t>”</a:t>
            </a:r>
            <a:r>
              <a:rPr lang="zh-CN" altLang="en-US" dirty="0"/>
              <a:t>柴电潜艇（其中</a:t>
            </a:r>
            <a:r>
              <a:rPr lang="en-US" altLang="zh-CN" dirty="0"/>
              <a:t>8</a:t>
            </a:r>
            <a:r>
              <a:rPr lang="zh-CN" altLang="en-US" dirty="0"/>
              <a:t>艘可发射射程</a:t>
            </a:r>
            <a:r>
              <a:rPr lang="en-US" altLang="zh-CN" dirty="0"/>
              <a:t>120</a:t>
            </a:r>
            <a:r>
              <a:rPr lang="zh-CN" altLang="en-US" dirty="0"/>
              <a:t>海里反舰导弹）</a:t>
            </a:r>
          </a:p>
        </p:txBody>
      </p:sp>
      <p:sp>
        <p:nvSpPr>
          <p:cNvPr id="4" name="文本框 3">
            <a:extLst>
              <a:ext uri="{FF2B5EF4-FFF2-40B4-BE49-F238E27FC236}">
                <a16:creationId xmlns:a16="http://schemas.microsoft.com/office/drawing/2014/main" id="{9B305F27-86A2-4347-8D4A-CFF717E33835}"/>
              </a:ext>
            </a:extLst>
          </p:cNvPr>
          <p:cNvSpPr txBox="1"/>
          <p:nvPr/>
        </p:nvSpPr>
        <p:spPr>
          <a:xfrm>
            <a:off x="539552" y="6386843"/>
            <a:ext cx="7920880" cy="276999"/>
          </a:xfrm>
          <a:prstGeom prst="rect">
            <a:avLst/>
          </a:prstGeom>
          <a:noFill/>
        </p:spPr>
        <p:txBody>
          <a:bodyPr wrap="square" rtlCol="0">
            <a:spAutoFit/>
          </a:bodyPr>
          <a:lstStyle/>
          <a:p>
            <a:r>
              <a:rPr lang="zh-CN" altLang="en-US" sz="1200" dirty="0"/>
              <a:t>来源：</a:t>
            </a:r>
            <a:r>
              <a:rPr lang="en-US" altLang="zh-CN" sz="1200" dirty="0"/>
              <a:t>2021-China-Milirary-Power-Report by US DoD</a:t>
            </a:r>
            <a:endParaRPr lang="zh-CN" altLang="en-US" sz="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zh-CN" altLang="en-US" dirty="0"/>
              <a:t>海军</a:t>
            </a:r>
          </a:p>
        </p:txBody>
      </p:sp>
      <p:sp>
        <p:nvSpPr>
          <p:cNvPr id="109571" name="Rectangle 3"/>
          <p:cNvSpPr>
            <a:spLocks noGrp="1" noChangeArrowheads="1"/>
          </p:cNvSpPr>
          <p:nvPr>
            <p:ph idx="1"/>
          </p:nvPr>
        </p:nvSpPr>
        <p:spPr>
          <a:xfrm>
            <a:off x="179388" y="1484312"/>
            <a:ext cx="8713787" cy="5041032"/>
          </a:xfrm>
        </p:spPr>
        <p:txBody>
          <a:bodyPr>
            <a:normAutofit lnSpcReduction="10000"/>
          </a:bodyPr>
          <a:lstStyle/>
          <a:p>
            <a:r>
              <a:rPr lang="zh-CN" altLang="zh-CN" dirty="0"/>
              <a:t>包括潜艇部队、水面舰艇部队、航空兵、陆战队、岸防部队等</a:t>
            </a:r>
            <a:endParaRPr lang="en-US" altLang="zh-CN" dirty="0"/>
          </a:p>
          <a:p>
            <a:r>
              <a:rPr lang="zh-CN" altLang="zh-CN" dirty="0"/>
              <a:t>下辖东部战区海军（东海舰队）、南部战区海军（南海舰队）、北部战区海军（北海舰队），海军陆战队等</a:t>
            </a:r>
            <a:endParaRPr lang="en-US" altLang="zh-CN" dirty="0"/>
          </a:p>
          <a:p>
            <a:r>
              <a:rPr lang="zh-CN" altLang="zh-CN" dirty="0"/>
              <a:t>按照近海防御、远海护卫的战略要求，加快推进近海防御型向远海防卫型转变</a:t>
            </a:r>
            <a:endParaRPr lang="en-US" altLang="zh-CN" dirty="0"/>
          </a:p>
          <a:p>
            <a:r>
              <a:rPr lang="zh-CN" altLang="zh-CN" dirty="0"/>
              <a:t>构建合成、多能、高效的海上作战力量体系</a:t>
            </a:r>
            <a:endParaRPr lang="en-US" altLang="zh-CN" dirty="0"/>
          </a:p>
          <a:p>
            <a:r>
              <a:rPr lang="zh-CN" altLang="zh-CN" dirty="0"/>
              <a:t>提高战略威慑与反击、海上机动作战、海上联合作战、综合防御作战和综合保障能力。</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“辽宁”号航空母舰</a:t>
            </a:r>
          </a:p>
        </p:txBody>
      </p:sp>
      <p:sp>
        <p:nvSpPr>
          <p:cNvPr id="3" name="内容占位符 2"/>
          <p:cNvSpPr>
            <a:spLocks noGrp="1"/>
          </p:cNvSpPr>
          <p:nvPr>
            <p:ph idx="1"/>
          </p:nvPr>
        </p:nvSpPr>
        <p:spPr/>
        <p:txBody>
          <a:bodyPr>
            <a:normAutofit fontScale="85000" lnSpcReduction="20000"/>
          </a:bodyPr>
          <a:lstStyle/>
          <a:p>
            <a:r>
              <a:rPr lang="zh-CN" altLang="en-US" dirty="0"/>
              <a:t>舷号</a:t>
            </a:r>
            <a:r>
              <a:rPr lang="en-US" altLang="zh-CN" dirty="0"/>
              <a:t>16</a:t>
            </a:r>
            <a:r>
              <a:rPr lang="zh-CN" altLang="en-US" dirty="0"/>
              <a:t>，</a:t>
            </a:r>
            <a:r>
              <a:rPr lang="en-US" altLang="zh-CN" dirty="0"/>
              <a:t>2012</a:t>
            </a:r>
            <a:r>
              <a:rPr lang="zh-CN" altLang="en-US" dirty="0"/>
              <a:t>年</a:t>
            </a:r>
            <a:r>
              <a:rPr lang="en-US" altLang="zh-CN" dirty="0"/>
              <a:t>9</a:t>
            </a:r>
            <a:r>
              <a:rPr lang="zh-CN" altLang="en-US" dirty="0"/>
              <a:t>月</a:t>
            </a:r>
            <a:r>
              <a:rPr lang="en-US" altLang="zh-CN" dirty="0"/>
              <a:t>23</a:t>
            </a:r>
            <a:r>
              <a:rPr lang="zh-CN" altLang="en-US" dirty="0"/>
              <a:t>日交付海军</a:t>
            </a:r>
            <a:endParaRPr lang="en-US" altLang="zh-CN" dirty="0"/>
          </a:p>
          <a:p>
            <a:r>
              <a:rPr lang="zh-CN" altLang="en-US" dirty="0"/>
              <a:t>全长</a:t>
            </a:r>
            <a:r>
              <a:rPr lang="en-US" altLang="zh-CN" dirty="0"/>
              <a:t>302</a:t>
            </a:r>
            <a:r>
              <a:rPr lang="zh-CN" altLang="en-US" dirty="0"/>
              <a:t>米，宽近</a:t>
            </a:r>
            <a:r>
              <a:rPr lang="en-US" altLang="zh-CN" dirty="0"/>
              <a:t>70.5</a:t>
            </a:r>
            <a:r>
              <a:rPr lang="zh-CN" altLang="en-US" dirty="0"/>
              <a:t>米，吃水</a:t>
            </a:r>
            <a:r>
              <a:rPr lang="en-US" altLang="zh-CN" dirty="0"/>
              <a:t>10.5</a:t>
            </a:r>
            <a:r>
              <a:rPr lang="zh-CN" altLang="en-US" dirty="0"/>
              <a:t>米</a:t>
            </a:r>
            <a:endParaRPr lang="en-US" altLang="zh-CN" dirty="0"/>
          </a:p>
          <a:p>
            <a:r>
              <a:rPr lang="zh-CN" altLang="en-US" dirty="0"/>
              <a:t>飞行甲板长</a:t>
            </a:r>
            <a:r>
              <a:rPr lang="en-US" altLang="zh-CN" dirty="0"/>
              <a:t>300</a:t>
            </a:r>
            <a:r>
              <a:rPr lang="zh-CN" altLang="en-US" dirty="0"/>
              <a:t>米，宽</a:t>
            </a:r>
            <a:r>
              <a:rPr lang="en-US" altLang="zh-CN" dirty="0"/>
              <a:t>70</a:t>
            </a:r>
            <a:r>
              <a:rPr lang="zh-CN" altLang="en-US" dirty="0"/>
              <a:t>米</a:t>
            </a:r>
            <a:endParaRPr lang="en-US" altLang="zh-CN" dirty="0"/>
          </a:p>
          <a:p>
            <a:r>
              <a:rPr lang="zh-CN" altLang="en-US" dirty="0"/>
              <a:t>机库长</a:t>
            </a:r>
            <a:r>
              <a:rPr lang="en-US" altLang="zh-CN" dirty="0"/>
              <a:t>152</a:t>
            </a:r>
            <a:r>
              <a:rPr lang="zh-CN" altLang="en-US" dirty="0"/>
              <a:t>米，宽</a:t>
            </a:r>
            <a:r>
              <a:rPr lang="en-US" altLang="zh-CN" dirty="0"/>
              <a:t>26</a:t>
            </a:r>
            <a:r>
              <a:rPr lang="zh-CN" altLang="en-US" dirty="0"/>
              <a:t>米，高</a:t>
            </a:r>
            <a:r>
              <a:rPr lang="en-US" altLang="zh-CN" dirty="0"/>
              <a:t>7</a:t>
            </a:r>
            <a:r>
              <a:rPr lang="zh-CN" altLang="en-US" dirty="0"/>
              <a:t>米</a:t>
            </a:r>
            <a:endParaRPr lang="en-US" altLang="zh-CN" dirty="0"/>
          </a:p>
          <a:p>
            <a:r>
              <a:rPr lang="zh-CN" altLang="en-US" dirty="0"/>
              <a:t>标准排水量</a:t>
            </a:r>
            <a:r>
              <a:rPr lang="en-US" altLang="zh-CN" dirty="0"/>
              <a:t>55,000</a:t>
            </a:r>
            <a:r>
              <a:rPr lang="zh-CN" altLang="en-US" dirty="0"/>
              <a:t>吨，满载排水量</a:t>
            </a:r>
            <a:r>
              <a:rPr lang="en-US" altLang="zh-CN" dirty="0"/>
              <a:t>67,000</a:t>
            </a:r>
            <a:r>
              <a:rPr lang="zh-CN" altLang="en-US" dirty="0"/>
              <a:t>吨</a:t>
            </a:r>
            <a:endParaRPr lang="en-US" altLang="zh-CN" dirty="0"/>
          </a:p>
          <a:p>
            <a:r>
              <a:rPr lang="zh-CN" altLang="en-US" dirty="0"/>
              <a:t>动力：</a:t>
            </a:r>
            <a:r>
              <a:rPr lang="en-US" altLang="zh-CN" dirty="0"/>
              <a:t>4</a:t>
            </a:r>
            <a:r>
              <a:rPr lang="zh-CN" altLang="en-US" dirty="0"/>
              <a:t>台蒸汽轮机，</a:t>
            </a:r>
            <a:r>
              <a:rPr lang="en-US" altLang="zh-CN" dirty="0"/>
              <a:t>4</a:t>
            </a:r>
            <a:r>
              <a:rPr lang="zh-CN" altLang="en-US" dirty="0"/>
              <a:t>轴，总功率</a:t>
            </a:r>
            <a:r>
              <a:rPr lang="en-US" altLang="zh-CN" dirty="0"/>
              <a:t>20</a:t>
            </a:r>
            <a:r>
              <a:rPr lang="zh-CN" altLang="en-US" dirty="0"/>
              <a:t>万马力</a:t>
            </a:r>
            <a:endParaRPr lang="en-US" altLang="zh-CN" dirty="0"/>
          </a:p>
          <a:p>
            <a:r>
              <a:rPr lang="zh-CN" altLang="en-US" dirty="0"/>
              <a:t>航速：</a:t>
            </a:r>
            <a:r>
              <a:rPr lang="en-US" altLang="zh-CN" dirty="0"/>
              <a:t>30</a:t>
            </a:r>
            <a:r>
              <a:rPr lang="zh-CN" altLang="en-US" dirty="0"/>
              <a:t>节</a:t>
            </a:r>
            <a:endParaRPr lang="en-US" altLang="zh-CN" dirty="0"/>
          </a:p>
          <a:p>
            <a:r>
              <a:rPr lang="zh-CN" altLang="en-US" dirty="0"/>
              <a:t>续航力：</a:t>
            </a:r>
            <a:r>
              <a:rPr lang="en-US" altLang="zh-CN" dirty="0"/>
              <a:t>&gt;7,000</a:t>
            </a:r>
            <a:r>
              <a:rPr lang="zh-CN" altLang="en-US" dirty="0"/>
              <a:t>海里</a:t>
            </a:r>
            <a:r>
              <a:rPr lang="en-US" altLang="zh-CN" dirty="0"/>
              <a:t>/18</a:t>
            </a:r>
            <a:r>
              <a:rPr lang="zh-CN" altLang="en-US" dirty="0"/>
              <a:t>节（约</a:t>
            </a:r>
            <a:r>
              <a:rPr lang="en-US" altLang="zh-CN" dirty="0"/>
              <a:t>17</a:t>
            </a:r>
            <a:r>
              <a:rPr lang="zh-CN" altLang="en-US" dirty="0"/>
              <a:t>天）</a:t>
            </a:r>
            <a:endParaRPr lang="en-US" altLang="zh-CN" dirty="0"/>
          </a:p>
          <a:p>
            <a:r>
              <a:rPr lang="zh-CN" altLang="en-US" dirty="0"/>
              <a:t>舰员：</a:t>
            </a:r>
            <a:r>
              <a:rPr lang="en-US" altLang="zh-CN" dirty="0"/>
              <a:t>1960</a:t>
            </a:r>
            <a:r>
              <a:rPr lang="zh-CN" altLang="en-US" dirty="0"/>
              <a:t>名，另有</a:t>
            </a:r>
            <a:r>
              <a:rPr lang="en-US" altLang="zh-CN" dirty="0"/>
              <a:t>626</a:t>
            </a:r>
            <a:r>
              <a:rPr lang="zh-CN" altLang="en-US" dirty="0"/>
              <a:t>名飞行部门人员</a:t>
            </a:r>
            <a:endParaRPr lang="en-US" altLang="zh-CN" dirty="0"/>
          </a:p>
          <a:p>
            <a:r>
              <a:rPr lang="zh-CN" altLang="en-US" dirty="0"/>
              <a:t>机库可容纳</a:t>
            </a:r>
            <a:r>
              <a:rPr lang="en-US" altLang="zh-CN" dirty="0"/>
              <a:t>24</a:t>
            </a:r>
            <a:r>
              <a:rPr lang="zh-CN" altLang="en-US" dirty="0"/>
              <a:t>架苏</a:t>
            </a:r>
            <a:r>
              <a:rPr lang="en-US" altLang="zh-CN" dirty="0"/>
              <a:t>-33</a:t>
            </a:r>
            <a:r>
              <a:rPr lang="zh-CN" altLang="en-US" dirty="0"/>
              <a:t>舰载重型战斗机，</a:t>
            </a:r>
            <a:r>
              <a:rPr lang="en-US" altLang="zh-CN" dirty="0"/>
              <a:t>10</a:t>
            </a:r>
            <a:r>
              <a:rPr lang="zh-CN" altLang="en-US" dirty="0"/>
              <a:t>架苏</a:t>
            </a:r>
            <a:r>
              <a:rPr lang="en-US" altLang="zh-CN" dirty="0"/>
              <a:t>-25</a:t>
            </a:r>
            <a:r>
              <a:rPr lang="zh-CN" altLang="en-US" dirty="0"/>
              <a:t>型教练</a:t>
            </a:r>
            <a:r>
              <a:rPr lang="en-US" altLang="zh-CN" dirty="0"/>
              <a:t>/</a:t>
            </a:r>
            <a:r>
              <a:rPr lang="zh-CN" altLang="en-US" dirty="0"/>
              <a:t>攻击机</a:t>
            </a:r>
            <a:r>
              <a:rPr lang="en-US" altLang="zh-CN" dirty="0"/>
              <a:t>, 10</a:t>
            </a:r>
            <a:r>
              <a:rPr lang="zh-CN" altLang="en-US" dirty="0"/>
              <a:t>架卡</a:t>
            </a:r>
            <a:r>
              <a:rPr lang="en-US" altLang="zh-CN" dirty="0"/>
              <a:t>-31/28</a:t>
            </a:r>
            <a:r>
              <a:rPr lang="zh-CN" altLang="en-US" dirty="0"/>
              <a:t>型预警</a:t>
            </a:r>
            <a:r>
              <a:rPr lang="en-US" altLang="zh-CN" dirty="0"/>
              <a:t>/</a:t>
            </a:r>
            <a:r>
              <a:rPr lang="zh-CN" altLang="en-US" dirty="0"/>
              <a:t>反潜直升机，典型配置载机数量共</a:t>
            </a:r>
            <a:r>
              <a:rPr lang="en-US" altLang="zh-CN" dirty="0"/>
              <a:t>44</a:t>
            </a:r>
            <a:r>
              <a:rPr lang="zh-CN" altLang="en-US" dirty="0"/>
              <a:t>架</a:t>
            </a:r>
          </a:p>
        </p:txBody>
      </p:sp>
      <p:pic>
        <p:nvPicPr>
          <p:cNvPr id="8" name="图片 7">
            <a:extLst>
              <a:ext uri="{FF2B5EF4-FFF2-40B4-BE49-F238E27FC236}">
                <a16:creationId xmlns:a16="http://schemas.microsoft.com/office/drawing/2014/main" id="{BCF33217-446F-4823-AA52-ADE551C60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484313"/>
            <a:ext cx="9144001" cy="3982721"/>
          </a:xfrm>
          <a:prstGeom prst="rect">
            <a:avLst/>
          </a:prstGeom>
        </p:spPr>
      </p:pic>
      <p:pic>
        <p:nvPicPr>
          <p:cNvPr id="10" name="图片 9">
            <a:extLst>
              <a:ext uri="{FF2B5EF4-FFF2-40B4-BE49-F238E27FC236}">
                <a16:creationId xmlns:a16="http://schemas.microsoft.com/office/drawing/2014/main" id="{09E3BACF-DE83-4E2A-99ED-FC610B3BE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 y="1268760"/>
            <a:ext cx="9144000" cy="5577840"/>
          </a:xfrm>
          <a:prstGeom prst="rect">
            <a:avLst/>
          </a:prstGeom>
        </p:spPr>
      </p:pic>
    </p:spTree>
    <p:extLst>
      <p:ext uri="{BB962C8B-B14F-4D97-AF65-F5344CB8AC3E}">
        <p14:creationId xmlns:p14="http://schemas.microsoft.com/office/powerpoint/2010/main" val="206030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zh-CN" altLang="en-US" dirty="0"/>
              <a:t>现代国防的基本特征</a:t>
            </a:r>
          </a:p>
        </p:txBody>
      </p:sp>
      <p:sp>
        <p:nvSpPr>
          <p:cNvPr id="128003" name="Rectangle 3"/>
          <p:cNvSpPr>
            <a:spLocks noGrp="1" noChangeArrowheads="1"/>
          </p:cNvSpPr>
          <p:nvPr>
            <p:ph idx="1"/>
          </p:nvPr>
        </p:nvSpPr>
        <p:spPr>
          <a:xfrm>
            <a:off x="179388" y="1484313"/>
            <a:ext cx="8713787" cy="4968875"/>
          </a:xfrm>
        </p:spPr>
        <p:txBody>
          <a:bodyPr/>
          <a:lstStyle/>
          <a:p>
            <a:r>
              <a:rPr lang="zh-CN" altLang="en-US"/>
              <a:t>军事力量为主体及核心，也包括相关的非军事力量</a:t>
            </a:r>
          </a:p>
          <a:p>
            <a:r>
              <a:rPr lang="zh-CN" altLang="en-US"/>
              <a:t>既依靠军事实力，还依靠战争潜力</a:t>
            </a:r>
          </a:p>
          <a:p>
            <a:r>
              <a:rPr lang="zh-CN" altLang="en-US"/>
              <a:t>是国家军事实力、人力、自然条件及政治、经济、科技、精神和国防等综合国力的抗衡</a:t>
            </a:r>
          </a:p>
          <a:p>
            <a:r>
              <a:rPr lang="zh-CN" altLang="en-US"/>
              <a:t>既立足于实战，还立足于强大的威慑作用</a:t>
            </a:r>
          </a:p>
          <a:p>
            <a:r>
              <a:rPr lang="zh-CN" altLang="en-US"/>
              <a:t>既要求赢得战争胜利，还要求赢得非战时应得的国家利益</a:t>
            </a:r>
          </a:p>
          <a:p>
            <a:r>
              <a:rPr lang="zh-CN" altLang="en-US"/>
              <a:t>国防建设与经济建设既依赖又促进，协调发展</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85803-8C89-4A8C-82C7-EB52CADEC960}"/>
              </a:ext>
            </a:extLst>
          </p:cNvPr>
          <p:cNvSpPr>
            <a:spLocks noGrp="1"/>
          </p:cNvSpPr>
          <p:nvPr>
            <p:ph type="title"/>
          </p:nvPr>
        </p:nvSpPr>
        <p:spPr/>
        <p:txBody>
          <a:bodyPr/>
          <a:lstStyle/>
          <a:p>
            <a:r>
              <a:rPr lang="zh-CN" altLang="en-US" dirty="0"/>
              <a:t>第二艘航母山东舰入列</a:t>
            </a:r>
          </a:p>
        </p:txBody>
      </p:sp>
      <p:pic>
        <p:nvPicPr>
          <p:cNvPr id="9" name="图片 8">
            <a:extLst>
              <a:ext uri="{FF2B5EF4-FFF2-40B4-BE49-F238E27FC236}">
                <a16:creationId xmlns:a16="http://schemas.microsoft.com/office/drawing/2014/main" id="{530DD72A-6769-41C2-A86E-9195B76FB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2776"/>
            <a:ext cx="9144000" cy="5154930"/>
          </a:xfrm>
          <a:prstGeom prst="rect">
            <a:avLst/>
          </a:prstGeom>
        </p:spPr>
      </p:pic>
    </p:spTree>
    <p:extLst>
      <p:ext uri="{BB962C8B-B14F-4D97-AF65-F5344CB8AC3E}">
        <p14:creationId xmlns:p14="http://schemas.microsoft.com/office/powerpoint/2010/main" val="313299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zh-CN" altLang="en-US" dirty="0"/>
              <a:t>现代级驱逐舰</a:t>
            </a:r>
          </a:p>
        </p:txBody>
      </p:sp>
      <p:sp>
        <p:nvSpPr>
          <p:cNvPr id="152579" name="Rectangle 3"/>
          <p:cNvSpPr>
            <a:spLocks noGrp="1" noChangeArrowheads="1"/>
          </p:cNvSpPr>
          <p:nvPr>
            <p:ph idx="1"/>
          </p:nvPr>
        </p:nvSpPr>
        <p:spPr/>
        <p:txBody>
          <a:bodyPr/>
          <a:lstStyle/>
          <a:p>
            <a:pPr>
              <a:lnSpc>
                <a:spcPct val="80000"/>
              </a:lnSpc>
            </a:pPr>
            <a:r>
              <a:rPr lang="zh-CN" altLang="en-US" sz="2800" dirty="0"/>
              <a:t>标准排水量</a:t>
            </a:r>
            <a:r>
              <a:rPr lang="en-US" altLang="zh-CN" sz="2800" dirty="0"/>
              <a:t>6500</a:t>
            </a:r>
            <a:r>
              <a:rPr lang="zh-CN" altLang="en-US" sz="2800" dirty="0"/>
              <a:t>吨，满载排水量</a:t>
            </a:r>
            <a:r>
              <a:rPr lang="en-US" altLang="zh-CN" sz="2800" dirty="0"/>
              <a:t>8480</a:t>
            </a:r>
            <a:r>
              <a:rPr lang="zh-CN" altLang="en-US" sz="2800" dirty="0"/>
              <a:t>吨，舰长</a:t>
            </a:r>
            <a:r>
              <a:rPr lang="en-US" altLang="zh-CN" sz="2800" dirty="0"/>
              <a:t>156.4</a:t>
            </a:r>
            <a:r>
              <a:rPr lang="zh-CN" altLang="en-US" sz="2800" dirty="0"/>
              <a:t>米，舰宽</a:t>
            </a:r>
            <a:r>
              <a:rPr lang="en-US" altLang="zh-CN" sz="2800" dirty="0"/>
              <a:t>17.2</a:t>
            </a:r>
            <a:r>
              <a:rPr lang="zh-CN" altLang="en-US" sz="2800" dirty="0"/>
              <a:t>米，吃水</a:t>
            </a:r>
            <a:r>
              <a:rPr lang="en-US" altLang="zh-CN" sz="2800" dirty="0"/>
              <a:t>7.8</a:t>
            </a:r>
            <a:r>
              <a:rPr lang="zh-CN" altLang="en-US" sz="2800" dirty="0"/>
              <a:t>米，航速</a:t>
            </a:r>
            <a:r>
              <a:rPr lang="en-US" altLang="zh-CN" sz="2800" dirty="0"/>
              <a:t>32</a:t>
            </a:r>
            <a:r>
              <a:rPr lang="zh-CN" altLang="en-US" sz="2800" dirty="0"/>
              <a:t>节，续航力</a:t>
            </a:r>
            <a:r>
              <a:rPr lang="en-US" altLang="zh-CN" sz="2800" dirty="0"/>
              <a:t>2400</a:t>
            </a:r>
            <a:r>
              <a:rPr lang="zh-CN" altLang="en-US" sz="2800" dirty="0"/>
              <a:t>海里（以</a:t>
            </a:r>
            <a:r>
              <a:rPr lang="en-US" altLang="zh-CN" sz="2800" dirty="0"/>
              <a:t>32</a:t>
            </a:r>
            <a:r>
              <a:rPr lang="zh-CN" altLang="en-US" sz="2800" dirty="0"/>
              <a:t>节航速行驶）至</a:t>
            </a:r>
            <a:r>
              <a:rPr lang="en-US" altLang="zh-CN" sz="2800" dirty="0"/>
              <a:t>6500</a:t>
            </a:r>
            <a:r>
              <a:rPr lang="zh-CN" altLang="en-US" sz="2800" dirty="0"/>
              <a:t>海里（以</a:t>
            </a:r>
            <a:r>
              <a:rPr lang="en-US" altLang="zh-CN" sz="2800" dirty="0"/>
              <a:t>20</a:t>
            </a:r>
            <a:r>
              <a:rPr lang="zh-CN" altLang="en-US" sz="2800" dirty="0"/>
              <a:t>节航速行驶），自持力</a:t>
            </a:r>
            <a:r>
              <a:rPr lang="en-US" altLang="zh-CN" sz="2800" dirty="0"/>
              <a:t>32</a:t>
            </a:r>
            <a:r>
              <a:rPr lang="zh-CN" altLang="en-US" sz="2800" dirty="0"/>
              <a:t>天，编制舰员</a:t>
            </a:r>
            <a:r>
              <a:rPr lang="en-US" altLang="zh-CN" sz="2800" dirty="0"/>
              <a:t>398</a:t>
            </a:r>
            <a:r>
              <a:rPr lang="zh-CN" altLang="en-US" sz="2800" dirty="0"/>
              <a:t>名，其中军官</a:t>
            </a:r>
            <a:r>
              <a:rPr lang="en-US" altLang="zh-CN" sz="2800" dirty="0"/>
              <a:t>25</a:t>
            </a:r>
            <a:r>
              <a:rPr lang="zh-CN" altLang="en-US" sz="2800" dirty="0"/>
              <a:t>人 </a:t>
            </a:r>
          </a:p>
          <a:p>
            <a:pPr>
              <a:lnSpc>
                <a:spcPct val="80000"/>
              </a:lnSpc>
            </a:pPr>
            <a:r>
              <a:rPr lang="en-US" altLang="zh-CN" sz="2800" dirty="0"/>
              <a:t>4*2</a:t>
            </a:r>
            <a:r>
              <a:rPr lang="zh-CN" altLang="en-US" sz="2800" dirty="0"/>
              <a:t>枚</a:t>
            </a:r>
            <a:r>
              <a:rPr lang="en-US" altLang="zh-CN" sz="2800" dirty="0"/>
              <a:t>3M80</a:t>
            </a:r>
            <a:r>
              <a:rPr lang="en-US" altLang="zh-CN" sz="2800" dirty="0">
                <a:latin typeface="微软雅黑"/>
              </a:rPr>
              <a:t>“</a:t>
            </a:r>
            <a:r>
              <a:rPr lang="zh-CN" altLang="en-US" sz="2800" dirty="0"/>
              <a:t>晒斑</a:t>
            </a:r>
            <a:r>
              <a:rPr lang="zh-CN" altLang="en-US" sz="2800" dirty="0">
                <a:latin typeface="微软雅黑"/>
              </a:rPr>
              <a:t>”</a:t>
            </a:r>
            <a:r>
              <a:rPr lang="zh-CN" altLang="en-US" sz="2800" dirty="0"/>
              <a:t>反舰导弹，</a:t>
            </a:r>
            <a:r>
              <a:rPr lang="en-US" altLang="zh-CN" sz="2800" dirty="0"/>
              <a:t>48</a:t>
            </a:r>
            <a:r>
              <a:rPr lang="zh-CN" altLang="en-US" sz="2800" dirty="0"/>
              <a:t>枚</a:t>
            </a:r>
            <a:r>
              <a:rPr lang="en-US" altLang="zh-CN" sz="2800" dirty="0"/>
              <a:t>3K90</a:t>
            </a:r>
            <a:r>
              <a:rPr lang="en-US" altLang="zh-CN" sz="2800" dirty="0">
                <a:latin typeface="微软雅黑"/>
              </a:rPr>
              <a:t>“</a:t>
            </a:r>
            <a:r>
              <a:rPr lang="zh-CN" altLang="en-US" sz="2800" dirty="0"/>
              <a:t>飓风</a:t>
            </a:r>
            <a:r>
              <a:rPr lang="zh-CN" altLang="en-US" sz="2800" dirty="0">
                <a:latin typeface="微软雅黑"/>
              </a:rPr>
              <a:t>”</a:t>
            </a:r>
            <a:r>
              <a:rPr lang="zh-CN" altLang="en-US" sz="2800" dirty="0"/>
              <a:t>防空导弹，</a:t>
            </a:r>
            <a:r>
              <a:rPr lang="en-US" altLang="zh-CN" sz="2800" dirty="0"/>
              <a:t>4</a:t>
            </a:r>
            <a:r>
              <a:rPr lang="zh-CN" altLang="en-US" sz="2800" dirty="0"/>
              <a:t>座</a:t>
            </a:r>
            <a:r>
              <a:rPr lang="en-US" altLang="zh-CN" sz="2800" dirty="0"/>
              <a:t>AK-630</a:t>
            </a:r>
            <a:r>
              <a:rPr lang="zh-CN" altLang="en-US" sz="2800" dirty="0"/>
              <a:t>火炮，</a:t>
            </a:r>
            <a:r>
              <a:rPr lang="en-US" altLang="zh-CN" sz="2800" dirty="0"/>
              <a:t>2</a:t>
            </a:r>
            <a:r>
              <a:rPr lang="zh-CN" altLang="en-US" sz="2800" dirty="0"/>
              <a:t>座</a:t>
            </a:r>
            <a:r>
              <a:rPr lang="en-US" altLang="zh-CN" sz="2800" dirty="0"/>
              <a:t>AK-130</a:t>
            </a:r>
            <a:r>
              <a:rPr lang="zh-CN" altLang="en-US" sz="2800" dirty="0"/>
              <a:t>火炮，</a:t>
            </a:r>
            <a:r>
              <a:rPr lang="en-US" altLang="zh-CN" sz="2800" dirty="0"/>
              <a:t>2</a:t>
            </a:r>
            <a:r>
              <a:rPr lang="zh-CN" altLang="en-US" sz="2800" dirty="0"/>
              <a:t>座双联装</a:t>
            </a:r>
            <a:r>
              <a:rPr lang="en-US" altLang="zh-CN" sz="2800" dirty="0"/>
              <a:t>533</a:t>
            </a:r>
            <a:r>
              <a:rPr lang="zh-CN" altLang="en-US" sz="2800" dirty="0"/>
              <a:t>毫米鱼雷发射管， </a:t>
            </a:r>
            <a:r>
              <a:rPr lang="en-US" altLang="zh-CN" sz="2800" dirty="0"/>
              <a:t>2</a:t>
            </a:r>
            <a:r>
              <a:rPr lang="zh-CN" altLang="en-US" sz="2800" dirty="0"/>
              <a:t>座</a:t>
            </a:r>
            <a:r>
              <a:rPr lang="en-US" altLang="zh-CN" sz="2800" dirty="0"/>
              <a:t>6</a:t>
            </a:r>
            <a:r>
              <a:rPr lang="zh-CN" altLang="en-US" sz="2800" dirty="0"/>
              <a:t>管火箭深水炸弹发射器及</a:t>
            </a:r>
            <a:r>
              <a:rPr lang="en-US" altLang="zh-CN" sz="2800" dirty="0"/>
              <a:t>PK-2</a:t>
            </a:r>
            <a:r>
              <a:rPr lang="zh-CN" altLang="en-US" sz="2800" dirty="0"/>
              <a:t>、</a:t>
            </a:r>
            <a:r>
              <a:rPr lang="en-US" altLang="zh-CN" sz="2800" dirty="0"/>
              <a:t>PK-10</a:t>
            </a:r>
            <a:r>
              <a:rPr lang="zh-CN" altLang="en-US" sz="2800" dirty="0"/>
              <a:t>型诱饵发射器和</a:t>
            </a:r>
            <a:r>
              <a:rPr lang="zh-CN" altLang="en-US" sz="2800" dirty="0">
                <a:latin typeface="微软雅黑"/>
              </a:rPr>
              <a:t>“</a:t>
            </a:r>
            <a:r>
              <a:rPr lang="zh-CN" altLang="en-US" sz="2800" dirty="0"/>
              <a:t>斯塔特</a:t>
            </a:r>
            <a:r>
              <a:rPr lang="zh-CN" altLang="en-US" sz="2800" dirty="0">
                <a:latin typeface="微软雅黑"/>
              </a:rPr>
              <a:t>”</a:t>
            </a:r>
            <a:r>
              <a:rPr lang="en-US" altLang="zh-CN" sz="2800" dirty="0"/>
              <a:t>-2</a:t>
            </a:r>
            <a:r>
              <a:rPr lang="zh-CN" altLang="en-US" sz="2800" dirty="0"/>
              <a:t>电子战系统，此外还有</a:t>
            </a:r>
            <a:r>
              <a:rPr lang="en-US" altLang="zh-CN" sz="2800" dirty="0"/>
              <a:t>1</a:t>
            </a:r>
            <a:r>
              <a:rPr lang="zh-CN" altLang="en-US" sz="2800" dirty="0"/>
              <a:t>架</a:t>
            </a:r>
            <a:r>
              <a:rPr lang="en-US" altLang="zh-CN" sz="2800" dirty="0"/>
              <a:t>KA-27</a:t>
            </a:r>
            <a:r>
              <a:rPr lang="en-US" altLang="zh-CN" sz="2800" dirty="0">
                <a:latin typeface="微软雅黑"/>
              </a:rPr>
              <a:t>“</a:t>
            </a:r>
            <a:r>
              <a:rPr lang="zh-CN" altLang="en-US" sz="2800" dirty="0"/>
              <a:t>蜗牛</a:t>
            </a:r>
            <a:r>
              <a:rPr lang="zh-CN" altLang="en-US" sz="2800" dirty="0">
                <a:latin typeface="微软雅黑"/>
              </a:rPr>
              <a:t>”</a:t>
            </a:r>
            <a:r>
              <a:rPr lang="zh-CN" altLang="en-US" sz="2800" dirty="0"/>
              <a:t>直升机</a:t>
            </a:r>
          </a:p>
          <a:p>
            <a:pPr>
              <a:lnSpc>
                <a:spcPct val="80000"/>
              </a:lnSpc>
            </a:pPr>
            <a:r>
              <a:rPr lang="zh-CN" altLang="en-US" sz="2800" dirty="0"/>
              <a:t>已服役：杭州号</a:t>
            </a:r>
            <a:r>
              <a:rPr lang="en-US" altLang="zh-CN" sz="2800" dirty="0"/>
              <a:t>136</a:t>
            </a:r>
            <a:r>
              <a:rPr lang="zh-CN" altLang="en-US" sz="2800" dirty="0"/>
              <a:t>，福州号</a:t>
            </a:r>
            <a:r>
              <a:rPr lang="en-US" altLang="zh-CN" sz="2800" dirty="0"/>
              <a:t>137</a:t>
            </a:r>
            <a:r>
              <a:rPr lang="zh-CN" altLang="en-US" sz="2800" dirty="0"/>
              <a:t>，泰州号</a:t>
            </a:r>
            <a:r>
              <a:rPr lang="en-US" altLang="zh-CN" sz="2800" dirty="0"/>
              <a:t>138</a:t>
            </a:r>
            <a:r>
              <a:rPr lang="zh-CN" altLang="en-US" sz="2800" dirty="0"/>
              <a:t>，宁波号</a:t>
            </a:r>
            <a:r>
              <a:rPr lang="en-US" altLang="zh-CN" sz="2800" dirty="0"/>
              <a:t>139</a:t>
            </a:r>
          </a:p>
          <a:p>
            <a:pPr>
              <a:lnSpc>
                <a:spcPct val="80000"/>
              </a:lnSpc>
            </a:pPr>
            <a:r>
              <a:rPr lang="en-US" altLang="zh-CN" sz="2800" dirty="0"/>
              <a:t>138</a:t>
            </a:r>
            <a:r>
              <a:rPr lang="zh-CN" altLang="en-US" sz="2800" dirty="0"/>
              <a:t>、</a:t>
            </a:r>
            <a:r>
              <a:rPr lang="en-US" altLang="zh-CN" sz="2800" dirty="0"/>
              <a:t>139</a:t>
            </a:r>
            <a:r>
              <a:rPr lang="zh-CN" altLang="en-US" sz="2800" dirty="0"/>
              <a:t>两舰，含武器耗资</a:t>
            </a:r>
            <a:r>
              <a:rPr lang="en-US" altLang="zh-CN" sz="2800" dirty="0"/>
              <a:t>15</a:t>
            </a:r>
            <a:r>
              <a:rPr lang="zh-CN" altLang="en-US" sz="2800" dirty="0"/>
              <a:t>亿美元</a:t>
            </a:r>
          </a:p>
        </p:txBody>
      </p:sp>
      <p:pic>
        <p:nvPicPr>
          <p:cNvPr id="152580" name="Picture 4" descr="136"/>
          <p:cNvPicPr>
            <a:picLocks noChangeAspect="1" noChangeArrowheads="1"/>
          </p:cNvPicPr>
          <p:nvPr/>
        </p:nvPicPr>
        <p:blipFill>
          <a:blip r:embed="rId2" cstate="print"/>
          <a:srcRect/>
          <a:stretch>
            <a:fillRect/>
          </a:stretch>
        </p:blipFill>
        <p:spPr bwMode="auto">
          <a:xfrm>
            <a:off x="0" y="1343025"/>
            <a:ext cx="9144000" cy="5514975"/>
          </a:xfrm>
          <a:prstGeom prst="rect">
            <a:avLst/>
          </a:prstGeom>
          <a:noFill/>
        </p:spPr>
      </p:pic>
      <p:pic>
        <p:nvPicPr>
          <p:cNvPr id="152581" name="Picture 5" descr="ka27"/>
          <p:cNvPicPr>
            <a:picLocks noChangeAspect="1" noChangeArrowheads="1"/>
          </p:cNvPicPr>
          <p:nvPr/>
        </p:nvPicPr>
        <p:blipFill>
          <a:blip r:embed="rId3" cstate="print"/>
          <a:srcRect/>
          <a:stretch>
            <a:fillRect/>
          </a:stretch>
        </p:blipFill>
        <p:spPr bwMode="auto">
          <a:xfrm>
            <a:off x="0" y="1484313"/>
            <a:ext cx="9144000" cy="4733925"/>
          </a:xfrm>
          <a:prstGeom prst="rect">
            <a:avLst/>
          </a:prstGeom>
          <a:noFill/>
        </p:spPr>
      </p:pic>
      <p:pic>
        <p:nvPicPr>
          <p:cNvPr id="152582" name="Picture 6" descr="ch-haizhou-001"/>
          <p:cNvPicPr>
            <a:picLocks noChangeAspect="1" noChangeArrowheads="1"/>
          </p:cNvPicPr>
          <p:nvPr/>
        </p:nvPicPr>
        <p:blipFill>
          <a:blip r:embed="rId4" cstate="print"/>
          <a:srcRect/>
          <a:stretch>
            <a:fillRect/>
          </a:stretch>
        </p:blipFill>
        <p:spPr bwMode="auto">
          <a:xfrm>
            <a:off x="0" y="1773238"/>
            <a:ext cx="9144000" cy="4027487"/>
          </a:xfrm>
          <a:prstGeom prst="rect">
            <a:avLst/>
          </a:prstGeom>
          <a:noFill/>
        </p:spPr>
      </p:pic>
      <p:pic>
        <p:nvPicPr>
          <p:cNvPr id="152583" name="Picture 7" descr="137舰1"/>
          <p:cNvPicPr>
            <a:picLocks noChangeAspect="1" noChangeArrowheads="1"/>
          </p:cNvPicPr>
          <p:nvPr/>
        </p:nvPicPr>
        <p:blipFill>
          <a:blip r:embed="rId5" cstate="print"/>
          <a:srcRect/>
          <a:stretch>
            <a:fillRect/>
          </a:stretch>
        </p:blipFill>
        <p:spPr bwMode="auto">
          <a:xfrm>
            <a:off x="0" y="0"/>
            <a:ext cx="9144000" cy="6410325"/>
          </a:xfrm>
          <a:prstGeom prst="rect">
            <a:avLst/>
          </a:prstGeom>
          <a:noFill/>
        </p:spPr>
      </p:pic>
      <p:pic>
        <p:nvPicPr>
          <p:cNvPr id="152584" name="Picture 8" descr="138舰1"/>
          <p:cNvPicPr>
            <a:picLocks noChangeAspect="1" noChangeArrowheads="1"/>
          </p:cNvPicPr>
          <p:nvPr/>
        </p:nvPicPr>
        <p:blipFill>
          <a:blip r:embed="rId6" cstate="print"/>
          <a:srcRect/>
          <a:stretch>
            <a:fillRect/>
          </a:stretch>
        </p:blipFill>
        <p:spPr bwMode="auto">
          <a:xfrm>
            <a:off x="0" y="0"/>
            <a:ext cx="9144000" cy="6858000"/>
          </a:xfrm>
          <a:prstGeom prst="rect">
            <a:avLst/>
          </a:prstGeom>
          <a:noFill/>
        </p:spPr>
      </p:pic>
      <p:pic>
        <p:nvPicPr>
          <p:cNvPr id="152585" name="Picture 9" descr="139舰1"/>
          <p:cNvPicPr>
            <a:picLocks noChangeAspect="1" noChangeArrowheads="1"/>
          </p:cNvPicPr>
          <p:nvPr/>
        </p:nvPicPr>
        <p:blipFill>
          <a:blip r:embed="rId7" cstate="print"/>
          <a:srcRect/>
          <a:stretch>
            <a:fillRect/>
          </a:stretch>
        </p:blipFill>
        <p:spPr bwMode="auto">
          <a:xfrm>
            <a:off x="0" y="260350"/>
            <a:ext cx="9144000" cy="6135688"/>
          </a:xfrm>
          <a:prstGeom prst="rect">
            <a:avLst/>
          </a:prstGeom>
          <a:noFill/>
        </p:spPr>
      </p:pic>
      <p:pic>
        <p:nvPicPr>
          <p:cNvPr id="152586" name="Picture 10" descr="SunBurn_136"/>
          <p:cNvPicPr>
            <a:picLocks noChangeAspect="1" noChangeArrowheads="1"/>
          </p:cNvPicPr>
          <p:nvPr/>
        </p:nvPicPr>
        <p:blipFill>
          <a:blip r:embed="rId8" cstate="print"/>
          <a:srcRect/>
          <a:stretch>
            <a:fillRect/>
          </a:stretch>
        </p:blipFill>
        <p:spPr bwMode="auto">
          <a:xfrm>
            <a:off x="0" y="2060575"/>
            <a:ext cx="9144000" cy="434181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2580"/>
                                        </p:tgtEl>
                                        <p:attrNameLst>
                                          <p:attrName>style.visibility</p:attrName>
                                        </p:attrNameLst>
                                      </p:cBhvr>
                                      <p:to>
                                        <p:strVal val="visible"/>
                                      </p:to>
                                    </p:set>
                                    <p:anim calcmode="lin" valueType="num">
                                      <p:cBhvr additive="base">
                                        <p:cTn id="7" dur="500" fill="hold"/>
                                        <p:tgtEl>
                                          <p:spTgt spid="152580"/>
                                        </p:tgtEl>
                                        <p:attrNameLst>
                                          <p:attrName>ppt_x</p:attrName>
                                        </p:attrNameLst>
                                      </p:cBhvr>
                                      <p:tavLst>
                                        <p:tav tm="0">
                                          <p:val>
                                            <p:strVal val="#ppt_x"/>
                                          </p:val>
                                        </p:tav>
                                        <p:tav tm="100000">
                                          <p:val>
                                            <p:strVal val="#ppt_x"/>
                                          </p:val>
                                        </p:tav>
                                      </p:tavLst>
                                    </p:anim>
                                    <p:anim calcmode="lin" valueType="num">
                                      <p:cBhvr additive="base">
                                        <p:cTn id="8" dur="500" fill="hold"/>
                                        <p:tgtEl>
                                          <p:spTgt spid="15258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5258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2582"/>
                                        </p:tgtEl>
                                        <p:attrNameLst>
                                          <p:attrName>style.visibility</p:attrName>
                                        </p:attrNameLst>
                                      </p:cBhvr>
                                      <p:to>
                                        <p:strVal val="visible"/>
                                      </p:to>
                                    </p:set>
                                    <p:anim calcmode="lin" valueType="num">
                                      <p:cBhvr additive="base">
                                        <p:cTn id="13" dur="500" fill="hold"/>
                                        <p:tgtEl>
                                          <p:spTgt spid="152582"/>
                                        </p:tgtEl>
                                        <p:attrNameLst>
                                          <p:attrName>ppt_x</p:attrName>
                                        </p:attrNameLst>
                                      </p:cBhvr>
                                      <p:tavLst>
                                        <p:tav tm="0">
                                          <p:val>
                                            <p:strVal val="#ppt_x"/>
                                          </p:val>
                                        </p:tav>
                                        <p:tav tm="100000">
                                          <p:val>
                                            <p:strVal val="#ppt_x"/>
                                          </p:val>
                                        </p:tav>
                                      </p:tavLst>
                                    </p:anim>
                                    <p:anim calcmode="lin" valueType="num">
                                      <p:cBhvr additive="base">
                                        <p:cTn id="14" dur="500" fill="hold"/>
                                        <p:tgtEl>
                                          <p:spTgt spid="15258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5258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2581"/>
                                        </p:tgtEl>
                                        <p:attrNameLst>
                                          <p:attrName>style.visibility</p:attrName>
                                        </p:attrNameLst>
                                      </p:cBhvr>
                                      <p:to>
                                        <p:strVal val="visible"/>
                                      </p:to>
                                    </p:set>
                                    <p:anim calcmode="lin" valueType="num">
                                      <p:cBhvr additive="base">
                                        <p:cTn id="19" dur="500" fill="hold"/>
                                        <p:tgtEl>
                                          <p:spTgt spid="152581"/>
                                        </p:tgtEl>
                                        <p:attrNameLst>
                                          <p:attrName>ppt_x</p:attrName>
                                        </p:attrNameLst>
                                      </p:cBhvr>
                                      <p:tavLst>
                                        <p:tav tm="0">
                                          <p:val>
                                            <p:strVal val="#ppt_x"/>
                                          </p:val>
                                        </p:tav>
                                        <p:tav tm="100000">
                                          <p:val>
                                            <p:strVal val="#ppt_x"/>
                                          </p:val>
                                        </p:tav>
                                      </p:tavLst>
                                    </p:anim>
                                    <p:anim calcmode="lin" valueType="num">
                                      <p:cBhvr additive="base">
                                        <p:cTn id="20" dur="500" fill="hold"/>
                                        <p:tgtEl>
                                          <p:spTgt spid="15258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5258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52583"/>
                                        </p:tgtEl>
                                        <p:attrNameLst>
                                          <p:attrName>style.visibility</p:attrName>
                                        </p:attrNameLst>
                                      </p:cBhvr>
                                      <p:to>
                                        <p:strVal val="visible"/>
                                      </p:to>
                                    </p:set>
                                    <p:anim calcmode="lin" valueType="num">
                                      <p:cBhvr additive="base">
                                        <p:cTn id="25" dur="500" fill="hold"/>
                                        <p:tgtEl>
                                          <p:spTgt spid="152583"/>
                                        </p:tgtEl>
                                        <p:attrNameLst>
                                          <p:attrName>ppt_x</p:attrName>
                                        </p:attrNameLst>
                                      </p:cBhvr>
                                      <p:tavLst>
                                        <p:tav tm="0">
                                          <p:val>
                                            <p:strVal val="1+#ppt_w/2"/>
                                          </p:val>
                                        </p:tav>
                                        <p:tav tm="100000">
                                          <p:val>
                                            <p:strVal val="#ppt_x"/>
                                          </p:val>
                                        </p:tav>
                                      </p:tavLst>
                                    </p:anim>
                                    <p:anim calcmode="lin" valueType="num">
                                      <p:cBhvr additive="base">
                                        <p:cTn id="26" dur="500" fill="hold"/>
                                        <p:tgtEl>
                                          <p:spTgt spid="15258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258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52584"/>
                                        </p:tgtEl>
                                        <p:attrNameLst>
                                          <p:attrName>style.visibility</p:attrName>
                                        </p:attrNameLst>
                                      </p:cBhvr>
                                      <p:to>
                                        <p:strVal val="visible"/>
                                      </p:to>
                                    </p:set>
                                    <p:anim calcmode="lin" valueType="num">
                                      <p:cBhvr additive="base">
                                        <p:cTn id="31" dur="500" fill="hold"/>
                                        <p:tgtEl>
                                          <p:spTgt spid="152584"/>
                                        </p:tgtEl>
                                        <p:attrNameLst>
                                          <p:attrName>ppt_x</p:attrName>
                                        </p:attrNameLst>
                                      </p:cBhvr>
                                      <p:tavLst>
                                        <p:tav tm="0">
                                          <p:val>
                                            <p:strVal val="1+#ppt_w/2"/>
                                          </p:val>
                                        </p:tav>
                                        <p:tav tm="100000">
                                          <p:val>
                                            <p:strVal val="#ppt_x"/>
                                          </p:val>
                                        </p:tav>
                                      </p:tavLst>
                                    </p:anim>
                                    <p:anim calcmode="lin" valueType="num">
                                      <p:cBhvr additive="base">
                                        <p:cTn id="32" dur="500" fill="hold"/>
                                        <p:tgtEl>
                                          <p:spTgt spid="15258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258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52585"/>
                                        </p:tgtEl>
                                        <p:attrNameLst>
                                          <p:attrName>style.visibility</p:attrName>
                                        </p:attrNameLst>
                                      </p:cBhvr>
                                      <p:to>
                                        <p:strVal val="visible"/>
                                      </p:to>
                                    </p:set>
                                    <p:animEffect transition="in" filter="checkerboard(across)">
                                      <p:cBhvr>
                                        <p:cTn id="37" dur="500"/>
                                        <p:tgtEl>
                                          <p:spTgt spid="152585"/>
                                        </p:tgtEl>
                                      </p:cBhvr>
                                    </p:animEffect>
                                  </p:childTnLst>
                                  <p:subTnLst>
                                    <p:set>
                                      <p:cBhvr override="childStyle">
                                        <p:cTn dur="1" fill="hold" display="0" masterRel="nextClick" afterEffect="1"/>
                                        <p:tgtEl>
                                          <p:spTgt spid="152585"/>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52586"/>
                                        </p:tgtEl>
                                        <p:attrNameLst>
                                          <p:attrName>style.visibility</p:attrName>
                                        </p:attrNameLst>
                                      </p:cBhvr>
                                      <p:to>
                                        <p:strVal val="visible"/>
                                      </p:to>
                                    </p:set>
                                    <p:anim calcmode="lin" valueType="num">
                                      <p:cBhvr additive="base">
                                        <p:cTn id="42" dur="500" fill="hold"/>
                                        <p:tgtEl>
                                          <p:spTgt spid="152586"/>
                                        </p:tgtEl>
                                        <p:attrNameLst>
                                          <p:attrName>ppt_x</p:attrName>
                                        </p:attrNameLst>
                                      </p:cBhvr>
                                      <p:tavLst>
                                        <p:tav tm="0">
                                          <p:val>
                                            <p:strVal val="0-#ppt_w/2"/>
                                          </p:val>
                                        </p:tav>
                                        <p:tav tm="100000">
                                          <p:val>
                                            <p:strVal val="#ppt_x"/>
                                          </p:val>
                                        </p:tav>
                                      </p:tavLst>
                                    </p:anim>
                                    <p:anim calcmode="lin" valueType="num">
                                      <p:cBhvr additive="base">
                                        <p:cTn id="43" dur="500" fill="hold"/>
                                        <p:tgtEl>
                                          <p:spTgt spid="15258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258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normAutofit/>
          </a:bodyPr>
          <a:lstStyle/>
          <a:p>
            <a:r>
              <a:rPr lang="en-US" altLang="zh-CN" dirty="0">
                <a:latin typeface="微软雅黑"/>
              </a:rPr>
              <a:t>“</a:t>
            </a:r>
            <a:r>
              <a:rPr lang="zh-CN" altLang="en-US" dirty="0"/>
              <a:t>中华神盾</a:t>
            </a:r>
            <a:r>
              <a:rPr lang="zh-CN" altLang="en-US" dirty="0">
                <a:latin typeface="微软雅黑"/>
              </a:rPr>
              <a:t>”</a:t>
            </a:r>
            <a:r>
              <a:rPr lang="zh-CN" altLang="en-US" dirty="0"/>
              <a:t>驱逐舰（</a:t>
            </a:r>
            <a:r>
              <a:rPr lang="en-US" altLang="zh-CN" dirty="0"/>
              <a:t>052C</a:t>
            </a:r>
            <a:r>
              <a:rPr lang="zh-CN" altLang="en-US" dirty="0"/>
              <a:t>）</a:t>
            </a:r>
          </a:p>
        </p:txBody>
      </p:sp>
      <p:sp>
        <p:nvSpPr>
          <p:cNvPr id="143363" name="Rectangle 3"/>
          <p:cNvSpPr>
            <a:spLocks noGrp="1" noChangeArrowheads="1"/>
          </p:cNvSpPr>
          <p:nvPr>
            <p:ph idx="1"/>
          </p:nvPr>
        </p:nvSpPr>
        <p:spPr/>
        <p:txBody>
          <a:bodyPr>
            <a:normAutofit lnSpcReduction="10000"/>
          </a:bodyPr>
          <a:lstStyle/>
          <a:p>
            <a:r>
              <a:rPr lang="en-US" altLang="zh-CN" sz="2800" dirty="0"/>
              <a:t>170</a:t>
            </a:r>
            <a:r>
              <a:rPr lang="zh-CN" altLang="en-US" sz="2800" dirty="0"/>
              <a:t>兰州号，</a:t>
            </a:r>
            <a:r>
              <a:rPr lang="en-US" altLang="zh-CN" sz="2800" dirty="0"/>
              <a:t>171</a:t>
            </a:r>
            <a:r>
              <a:rPr lang="zh-CN" altLang="en-US" sz="2800" dirty="0"/>
              <a:t>海口号</a:t>
            </a:r>
            <a:endParaRPr lang="en-US" altLang="zh-CN" sz="2800" dirty="0"/>
          </a:p>
          <a:p>
            <a:r>
              <a:rPr lang="en-US" altLang="zh-CN" sz="2800" dirty="0"/>
              <a:t>150</a:t>
            </a:r>
            <a:r>
              <a:rPr lang="zh-CN" altLang="en-US" sz="2800" dirty="0"/>
              <a:t>长春舰，</a:t>
            </a:r>
            <a:r>
              <a:rPr lang="en-US" altLang="zh-CN" sz="2800" dirty="0"/>
              <a:t>151</a:t>
            </a:r>
            <a:r>
              <a:rPr lang="zh-CN" altLang="en-US" sz="2800" dirty="0"/>
              <a:t>郑州舰，</a:t>
            </a:r>
            <a:r>
              <a:rPr lang="en-US" altLang="zh-CN" sz="2800" dirty="0"/>
              <a:t>152</a:t>
            </a:r>
            <a:r>
              <a:rPr lang="zh-CN" altLang="en-US" sz="2800" dirty="0"/>
              <a:t>济南舰，</a:t>
            </a:r>
            <a:r>
              <a:rPr lang="en-US" altLang="zh-CN" sz="2800" dirty="0"/>
              <a:t>153</a:t>
            </a:r>
            <a:r>
              <a:rPr lang="zh-CN" altLang="en-US" sz="2800" dirty="0"/>
              <a:t>西安舰</a:t>
            </a:r>
          </a:p>
          <a:p>
            <a:r>
              <a:rPr lang="zh-CN" altLang="en-US" sz="2800" dirty="0"/>
              <a:t>第一代具备相控阵雷达、垂直发射系统的防空型导弹驱逐舰</a:t>
            </a:r>
          </a:p>
          <a:p>
            <a:r>
              <a:rPr lang="zh-CN" altLang="en-US" sz="2800" dirty="0"/>
              <a:t>标准排水量约</a:t>
            </a:r>
            <a:r>
              <a:rPr lang="en-US" altLang="zh-CN" sz="2800" dirty="0"/>
              <a:t>7000</a:t>
            </a:r>
            <a:r>
              <a:rPr lang="zh-CN" altLang="en-US" sz="2800" dirty="0"/>
              <a:t>吨，柴燃动力主机，航速＜</a:t>
            </a:r>
            <a:r>
              <a:rPr lang="en-US" altLang="zh-CN" sz="2800" dirty="0"/>
              <a:t>30</a:t>
            </a:r>
            <a:r>
              <a:rPr lang="zh-CN" altLang="en-US" sz="2800" dirty="0"/>
              <a:t>节</a:t>
            </a:r>
          </a:p>
          <a:p>
            <a:r>
              <a:rPr lang="zh-CN" altLang="en-US" sz="2800" dirty="0"/>
              <a:t>反舰导弹：</a:t>
            </a:r>
            <a:r>
              <a:rPr lang="en-US" altLang="zh-CN" sz="2800" dirty="0"/>
              <a:t>2</a:t>
            </a:r>
            <a:r>
              <a:rPr lang="zh-CN" altLang="en-US" sz="2800" dirty="0"/>
              <a:t>座</a:t>
            </a:r>
            <a:r>
              <a:rPr lang="en-US" altLang="zh-CN" sz="2800" dirty="0"/>
              <a:t>4</a:t>
            </a:r>
            <a:r>
              <a:rPr lang="zh-CN" altLang="en-US" sz="2800" dirty="0"/>
              <a:t>联新型反舰导弹发射架</a:t>
            </a:r>
          </a:p>
          <a:p>
            <a:r>
              <a:rPr lang="zh-CN" altLang="en-US" sz="2800" dirty="0"/>
              <a:t>舰空导弹：</a:t>
            </a:r>
            <a:r>
              <a:rPr lang="en-US" altLang="zh-CN" sz="2800" dirty="0"/>
              <a:t>2</a:t>
            </a:r>
            <a:r>
              <a:rPr lang="zh-CN" altLang="en-US" sz="2800" dirty="0"/>
              <a:t>组</a:t>
            </a:r>
            <a:r>
              <a:rPr lang="zh-CN" altLang="en-US" sz="2800" dirty="0">
                <a:latin typeface="微软雅黑"/>
              </a:rPr>
              <a:t>“</a:t>
            </a:r>
            <a:r>
              <a:rPr lang="zh-CN" altLang="en-US" sz="2800" dirty="0"/>
              <a:t>海红</a:t>
            </a:r>
            <a:r>
              <a:rPr lang="en-US" altLang="zh-CN" sz="2800" dirty="0"/>
              <a:t>-9</a:t>
            </a:r>
            <a:r>
              <a:rPr lang="en-US" altLang="zh-CN" sz="2800" dirty="0">
                <a:latin typeface="微软雅黑"/>
              </a:rPr>
              <a:t>”</a:t>
            </a:r>
            <a:r>
              <a:rPr lang="zh-CN" altLang="en-US" sz="2800" dirty="0"/>
              <a:t>防空导弹垂直发射系统</a:t>
            </a:r>
          </a:p>
          <a:p>
            <a:r>
              <a:rPr lang="en-US" altLang="zh-CN" sz="2800" dirty="0"/>
              <a:t>1</a:t>
            </a:r>
            <a:r>
              <a:rPr lang="zh-CN" altLang="en-US" sz="2800" dirty="0"/>
              <a:t>座</a:t>
            </a:r>
            <a:r>
              <a:rPr lang="en-US" altLang="zh-CN" sz="2800" dirty="0"/>
              <a:t>100</a:t>
            </a:r>
            <a:r>
              <a:rPr lang="zh-CN" altLang="en-US" sz="2800" dirty="0"/>
              <a:t>毫米单管隐身主炮，</a:t>
            </a:r>
            <a:r>
              <a:rPr lang="en-US" altLang="zh-CN" sz="2800" dirty="0"/>
              <a:t>2</a:t>
            </a:r>
            <a:r>
              <a:rPr lang="zh-CN" altLang="en-US" sz="2800" dirty="0"/>
              <a:t>座</a:t>
            </a:r>
            <a:r>
              <a:rPr lang="en-US" altLang="zh-CN" sz="2800" dirty="0"/>
              <a:t>7</a:t>
            </a:r>
            <a:r>
              <a:rPr lang="zh-CN" altLang="en-US" sz="2800" dirty="0"/>
              <a:t>管</a:t>
            </a:r>
            <a:r>
              <a:rPr lang="en-US" altLang="zh-CN" sz="2800" dirty="0"/>
              <a:t>30</a:t>
            </a:r>
            <a:r>
              <a:rPr lang="zh-CN" altLang="en-US" sz="2800" dirty="0"/>
              <a:t>毫米近防炮，　　</a:t>
            </a:r>
            <a:r>
              <a:rPr lang="en-US" altLang="zh-CN" sz="2800" dirty="0"/>
              <a:t>4</a:t>
            </a:r>
            <a:r>
              <a:rPr lang="zh-CN" altLang="en-US" sz="2800" dirty="0"/>
              <a:t>座</a:t>
            </a:r>
            <a:r>
              <a:rPr lang="en-US" altLang="zh-CN" sz="2800" dirty="0"/>
              <a:t>3×6</a:t>
            </a:r>
            <a:r>
              <a:rPr lang="zh-CN" altLang="en-US" sz="2800" dirty="0"/>
              <a:t>多用途发射器，</a:t>
            </a:r>
            <a:r>
              <a:rPr lang="en-US" altLang="zh-CN" sz="2800" dirty="0"/>
              <a:t>2</a:t>
            </a:r>
            <a:r>
              <a:rPr lang="zh-CN" altLang="en-US" sz="2800" dirty="0"/>
              <a:t>座</a:t>
            </a:r>
            <a:r>
              <a:rPr lang="en-US" altLang="zh-CN" sz="2800" dirty="0"/>
              <a:t>3</a:t>
            </a:r>
            <a:r>
              <a:rPr lang="zh-CN" altLang="en-US" sz="2800" dirty="0"/>
              <a:t>联</a:t>
            </a:r>
            <a:r>
              <a:rPr lang="en-US" altLang="zh-CN" sz="2800" dirty="0"/>
              <a:t>324</a:t>
            </a:r>
            <a:r>
              <a:rPr lang="zh-CN" altLang="en-US" sz="2800" dirty="0"/>
              <a:t>毫米鱼雷发射管</a:t>
            </a:r>
          </a:p>
          <a:p>
            <a:r>
              <a:rPr lang="en-US" altLang="zh-CN" sz="2800" dirty="0"/>
              <a:t>1</a:t>
            </a:r>
            <a:r>
              <a:rPr lang="zh-CN" altLang="en-US" sz="2800" dirty="0"/>
              <a:t>架俄制卡</a:t>
            </a:r>
            <a:r>
              <a:rPr lang="en-US" altLang="zh-CN" sz="2800" dirty="0"/>
              <a:t>-28</a:t>
            </a:r>
            <a:r>
              <a:rPr lang="zh-CN" altLang="en-US" sz="2800" dirty="0"/>
              <a:t>反潜直升机</a:t>
            </a:r>
          </a:p>
        </p:txBody>
      </p:sp>
      <p:pic>
        <p:nvPicPr>
          <p:cNvPr id="143364" name="Picture 4" descr="170兰州"/>
          <p:cNvPicPr>
            <a:picLocks noChangeAspect="1" noChangeArrowheads="1"/>
          </p:cNvPicPr>
          <p:nvPr/>
        </p:nvPicPr>
        <p:blipFill>
          <a:blip r:embed="rId2" cstate="print"/>
          <a:srcRect/>
          <a:stretch>
            <a:fillRect/>
          </a:stretch>
        </p:blipFill>
        <p:spPr bwMode="auto">
          <a:xfrm>
            <a:off x="0" y="260648"/>
            <a:ext cx="9144000" cy="63055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3364"/>
                                        </p:tgtEl>
                                        <p:attrNameLst>
                                          <p:attrName>style.visibility</p:attrName>
                                        </p:attrNameLst>
                                      </p:cBhvr>
                                      <p:to>
                                        <p:strVal val="visible"/>
                                      </p:to>
                                    </p:set>
                                    <p:animEffect transition="in" filter="dissolve">
                                      <p:cBhvr>
                                        <p:cTn id="7" dur="500"/>
                                        <p:tgtEl>
                                          <p:spTgt spid="143364"/>
                                        </p:tgtEl>
                                      </p:cBhvr>
                                    </p:animEffect>
                                  </p:childTnLst>
                                  <p:subTnLst>
                                    <p:set>
                                      <p:cBhvr override="childStyle">
                                        <p:cTn dur="1" fill="hold" display="0" masterRel="nextClick" afterEffect="1"/>
                                        <p:tgtEl>
                                          <p:spTgt spid="1433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新一代中华神盾驱逐舰</a:t>
            </a:r>
            <a:r>
              <a:rPr lang="en-US" altLang="zh-CN" dirty="0"/>
              <a:t>052D</a:t>
            </a:r>
            <a:endParaRPr lang="zh-CN" altLang="en-US" dirty="0"/>
          </a:p>
        </p:txBody>
      </p:sp>
      <p:sp>
        <p:nvSpPr>
          <p:cNvPr id="3" name="内容占位符 2"/>
          <p:cNvSpPr>
            <a:spLocks noGrp="1"/>
          </p:cNvSpPr>
          <p:nvPr>
            <p:ph idx="1"/>
          </p:nvPr>
        </p:nvSpPr>
        <p:spPr/>
        <p:txBody>
          <a:bodyPr/>
          <a:lstStyle/>
          <a:p>
            <a:r>
              <a:rPr lang="en-US" altLang="zh-CN" dirty="0"/>
              <a:t>172</a:t>
            </a:r>
            <a:r>
              <a:rPr lang="zh-CN" altLang="en-US" dirty="0"/>
              <a:t>昆明舰，</a:t>
            </a:r>
            <a:r>
              <a:rPr lang="en-US" altLang="zh-CN" dirty="0"/>
              <a:t>173</a:t>
            </a:r>
            <a:r>
              <a:rPr lang="zh-CN" altLang="en-US" dirty="0"/>
              <a:t>长沙舰，</a:t>
            </a:r>
            <a:r>
              <a:rPr lang="en-US" altLang="zh-CN" dirty="0"/>
              <a:t>174</a:t>
            </a:r>
            <a:r>
              <a:rPr lang="zh-CN" altLang="en-US" dirty="0"/>
              <a:t>合肥舰，</a:t>
            </a:r>
            <a:r>
              <a:rPr lang="en-US" altLang="zh-CN"/>
              <a:t>……</a:t>
            </a:r>
            <a:endParaRPr lang="zh-CN" altLang="en-US" dirty="0"/>
          </a:p>
        </p:txBody>
      </p:sp>
      <p:pic>
        <p:nvPicPr>
          <p:cNvPr id="4"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835696" y="1999911"/>
            <a:ext cx="6361203" cy="4715242"/>
          </a:xfrm>
          <a:prstGeom prst="rect">
            <a:avLst/>
          </a:prstGeom>
          <a:noFill/>
          <a:ln w="9525">
            <a:noFill/>
            <a:miter lim="800000"/>
            <a:headEnd/>
            <a:tailEnd/>
          </a:ln>
          <a:effectLst/>
        </p:spPr>
      </p:pic>
    </p:spTree>
    <p:extLst>
      <p:ext uri="{BB962C8B-B14F-4D97-AF65-F5344CB8AC3E}">
        <p14:creationId xmlns:p14="http://schemas.microsoft.com/office/powerpoint/2010/main" val="2006299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052D</a:t>
            </a:r>
            <a:r>
              <a:rPr lang="zh-CN" altLang="en-US" dirty="0"/>
              <a:t>首舰昆明舰</a:t>
            </a:r>
            <a:r>
              <a:rPr lang="en-US" altLang="zh-CN" dirty="0"/>
              <a:t>172</a:t>
            </a:r>
            <a:endParaRPr lang="zh-CN" alt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503" y="1412776"/>
            <a:ext cx="8963923" cy="5040560"/>
          </a:xfrm>
        </p:spPr>
      </p:pic>
    </p:spTree>
    <p:extLst>
      <p:ext uri="{BB962C8B-B14F-4D97-AF65-F5344CB8AC3E}">
        <p14:creationId xmlns:p14="http://schemas.microsoft.com/office/powerpoint/2010/main" val="1657931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055</a:t>
            </a:r>
            <a:r>
              <a:rPr lang="zh-CN" altLang="en-US" dirty="0"/>
              <a:t>型万吨大驱</a:t>
            </a:r>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388" y="1180343"/>
            <a:ext cx="8862684" cy="5677657"/>
          </a:xfrm>
        </p:spPr>
      </p:pic>
      <p:pic>
        <p:nvPicPr>
          <p:cNvPr id="8" name="图片 7" descr="海上有艘船&#10;&#10;描述已自动生成">
            <a:extLst>
              <a:ext uri="{FF2B5EF4-FFF2-40B4-BE49-F238E27FC236}">
                <a16:creationId xmlns:a16="http://schemas.microsoft.com/office/drawing/2014/main" id="{6C13C3BC-5647-4DA7-B918-1796CEFD2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 y="1150639"/>
            <a:ext cx="9137777" cy="5202319"/>
          </a:xfrm>
          <a:prstGeom prst="rect">
            <a:avLst/>
          </a:prstGeom>
        </p:spPr>
      </p:pic>
    </p:spTree>
    <p:extLst>
      <p:ext uri="{BB962C8B-B14F-4D97-AF65-F5344CB8AC3E}">
        <p14:creationId xmlns:p14="http://schemas.microsoft.com/office/powerpoint/2010/main" val="66893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ltLang="zh-CN" dirty="0">
                <a:latin typeface="微软雅黑"/>
              </a:rPr>
              <a:t>“</a:t>
            </a:r>
            <a:r>
              <a:rPr lang="zh-CN" altLang="en-US" dirty="0"/>
              <a:t>基洛</a:t>
            </a:r>
            <a:r>
              <a:rPr lang="en-US" altLang="zh-CN" dirty="0"/>
              <a:t>(Kilo)</a:t>
            </a:r>
            <a:r>
              <a:rPr lang="en-US" altLang="zh-CN" dirty="0">
                <a:latin typeface="微软雅黑"/>
              </a:rPr>
              <a:t>”</a:t>
            </a:r>
            <a:r>
              <a:rPr lang="zh-CN" altLang="en-US" dirty="0"/>
              <a:t>级常规潜艇</a:t>
            </a:r>
          </a:p>
        </p:txBody>
      </p:sp>
      <p:sp>
        <p:nvSpPr>
          <p:cNvPr id="148483" name="Rectangle 3"/>
          <p:cNvSpPr>
            <a:spLocks noGrp="1" noChangeArrowheads="1"/>
          </p:cNvSpPr>
          <p:nvPr>
            <p:ph idx="1"/>
          </p:nvPr>
        </p:nvSpPr>
        <p:spPr/>
        <p:txBody>
          <a:bodyPr/>
          <a:lstStyle/>
          <a:p>
            <a:r>
              <a:rPr lang="zh-CN" altLang="en-US" dirty="0"/>
              <a:t>柴电推进，排水量</a:t>
            </a:r>
            <a:r>
              <a:rPr lang="en-US" altLang="zh-CN" dirty="0"/>
              <a:t>2,350</a:t>
            </a:r>
            <a:r>
              <a:rPr lang="zh-CN" altLang="en-US" dirty="0"/>
              <a:t>吨，舰长</a:t>
            </a:r>
            <a:r>
              <a:rPr lang="en-US" altLang="zh-CN" dirty="0"/>
              <a:t>72.6~ 73.8</a:t>
            </a:r>
            <a:r>
              <a:rPr lang="zh-CN" altLang="en-US" dirty="0"/>
              <a:t>米，舰宽</a:t>
            </a:r>
            <a:r>
              <a:rPr lang="en-US" altLang="zh-CN" dirty="0"/>
              <a:t>9.9</a:t>
            </a:r>
            <a:r>
              <a:rPr lang="zh-CN" altLang="en-US" dirty="0"/>
              <a:t>米，水下航速</a:t>
            </a:r>
            <a:r>
              <a:rPr lang="en-US" altLang="zh-CN" dirty="0"/>
              <a:t>17.5</a:t>
            </a:r>
            <a:r>
              <a:rPr lang="zh-CN" altLang="en-US" dirty="0"/>
              <a:t>节，续航时间</a:t>
            </a:r>
            <a:r>
              <a:rPr lang="en-US" altLang="zh-CN" dirty="0"/>
              <a:t>45</a:t>
            </a:r>
            <a:r>
              <a:rPr lang="zh-CN" altLang="en-US" dirty="0"/>
              <a:t>天，乘员</a:t>
            </a:r>
            <a:r>
              <a:rPr lang="en-US" altLang="zh-CN" dirty="0"/>
              <a:t>52</a:t>
            </a:r>
            <a:r>
              <a:rPr lang="zh-CN" altLang="en-US" dirty="0"/>
              <a:t>人</a:t>
            </a:r>
          </a:p>
          <a:p>
            <a:r>
              <a:rPr lang="en-US" altLang="zh-CN" dirty="0"/>
              <a:t>6</a:t>
            </a:r>
            <a:r>
              <a:rPr lang="zh-CN" altLang="en-US" dirty="0"/>
              <a:t>座</a:t>
            </a:r>
            <a:r>
              <a:rPr lang="en-US" altLang="zh-CN" dirty="0"/>
              <a:t>533</a:t>
            </a:r>
            <a:r>
              <a:rPr lang="zh-CN" altLang="en-US" dirty="0"/>
              <a:t>毫米鱼雷发射管（</a:t>
            </a:r>
            <a:r>
              <a:rPr lang="en-US" altLang="zh-CN" dirty="0"/>
              <a:t>18</a:t>
            </a:r>
            <a:r>
              <a:rPr lang="zh-CN" altLang="en-US" dirty="0"/>
              <a:t>枚鱼雷），</a:t>
            </a:r>
            <a:r>
              <a:rPr lang="en-US" altLang="zh-CN" dirty="0"/>
              <a:t>24</a:t>
            </a:r>
            <a:r>
              <a:rPr lang="zh-CN" altLang="en-US" dirty="0"/>
              <a:t>枚</a:t>
            </a:r>
            <a:r>
              <a:rPr lang="en-US" altLang="zh-CN" dirty="0"/>
              <a:t>AM-1</a:t>
            </a:r>
            <a:r>
              <a:rPr lang="zh-CN" altLang="en-US" dirty="0"/>
              <a:t>水雷或</a:t>
            </a:r>
            <a:r>
              <a:rPr lang="en-US" altLang="zh-CN" dirty="0"/>
              <a:t>8</a:t>
            </a:r>
            <a:r>
              <a:rPr lang="zh-CN" altLang="en-US" dirty="0"/>
              <a:t>枚</a:t>
            </a:r>
            <a:r>
              <a:rPr lang="en-US" altLang="zh-CN" dirty="0"/>
              <a:t>SA-N-5 </a:t>
            </a:r>
            <a:r>
              <a:rPr lang="en-US" altLang="zh-CN" dirty="0">
                <a:latin typeface="微软雅黑"/>
              </a:rPr>
              <a:t>“</a:t>
            </a:r>
            <a:r>
              <a:rPr lang="zh-CN" altLang="en-US" dirty="0"/>
              <a:t>箭</a:t>
            </a:r>
            <a:r>
              <a:rPr lang="zh-CN" altLang="en-US" dirty="0">
                <a:latin typeface="微软雅黑"/>
              </a:rPr>
              <a:t>”</a:t>
            </a:r>
            <a:r>
              <a:rPr lang="zh-CN" altLang="en-US" dirty="0"/>
              <a:t>式防空导弹</a:t>
            </a:r>
          </a:p>
          <a:p>
            <a:r>
              <a:rPr lang="zh-CN" altLang="en-US" dirty="0"/>
              <a:t>最大潜深：</a:t>
            </a:r>
            <a:r>
              <a:rPr lang="en-US" altLang="zh-CN" dirty="0"/>
              <a:t>300</a:t>
            </a:r>
            <a:r>
              <a:rPr lang="zh-CN" altLang="en-US" dirty="0"/>
              <a:t>米；工作潜深：</a:t>
            </a:r>
            <a:r>
              <a:rPr lang="en-US" altLang="zh-CN" dirty="0"/>
              <a:t>250</a:t>
            </a:r>
            <a:r>
              <a:rPr lang="zh-CN" altLang="en-US" dirty="0"/>
              <a:t>米</a:t>
            </a:r>
          </a:p>
          <a:p>
            <a:r>
              <a:rPr lang="zh-CN" altLang="en-US" dirty="0"/>
              <a:t>巡航时其噪声水平接近海洋背景噪声</a:t>
            </a:r>
          </a:p>
        </p:txBody>
      </p:sp>
      <p:pic>
        <p:nvPicPr>
          <p:cNvPr id="148486" name="Picture 6" descr="中国海军现役基洛级636型常规动力潜艇"/>
          <p:cNvPicPr>
            <a:picLocks noChangeAspect="1" noChangeArrowheads="1"/>
          </p:cNvPicPr>
          <p:nvPr/>
        </p:nvPicPr>
        <p:blipFill>
          <a:blip r:embed="rId2" cstate="print"/>
          <a:srcRect/>
          <a:stretch>
            <a:fillRect/>
          </a:stretch>
        </p:blipFill>
        <p:spPr bwMode="auto">
          <a:xfrm>
            <a:off x="0" y="115888"/>
            <a:ext cx="9144000" cy="651351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8486"/>
                                        </p:tgtEl>
                                        <p:attrNameLst>
                                          <p:attrName>style.visibility</p:attrName>
                                        </p:attrNameLst>
                                      </p:cBhvr>
                                      <p:to>
                                        <p:strVal val="visible"/>
                                      </p:to>
                                    </p:set>
                                    <p:animEffect transition="in" filter="dissolve">
                                      <p:cBhvr>
                                        <p:cTn id="7" dur="500"/>
                                        <p:tgtEl>
                                          <p:spTgt spid="148486"/>
                                        </p:tgtEl>
                                      </p:cBhvr>
                                    </p:animEffect>
                                  </p:childTnLst>
                                  <p:subTnLst>
                                    <p:set>
                                      <p:cBhvr override="childStyle">
                                        <p:cTn dur="1" fill="hold" display="0" masterRel="nextClick" afterEffect="1"/>
                                        <p:tgtEl>
                                          <p:spTgt spid="14848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normAutofit/>
          </a:bodyPr>
          <a:lstStyle/>
          <a:p>
            <a:r>
              <a:rPr lang="en-US" altLang="zh-CN" dirty="0"/>
              <a:t>093(B)</a:t>
            </a:r>
            <a:r>
              <a:rPr lang="zh-CN" altLang="en-US" dirty="0"/>
              <a:t>型核攻击潜艇</a:t>
            </a:r>
          </a:p>
        </p:txBody>
      </p:sp>
      <p:sp>
        <p:nvSpPr>
          <p:cNvPr id="149507" name="Rectangle 3"/>
          <p:cNvSpPr>
            <a:spLocks noGrp="1" noChangeArrowheads="1"/>
          </p:cNvSpPr>
          <p:nvPr>
            <p:ph idx="1"/>
          </p:nvPr>
        </p:nvSpPr>
        <p:spPr>
          <a:xfrm>
            <a:off x="179388" y="1484784"/>
            <a:ext cx="8713787" cy="4824412"/>
          </a:xfrm>
        </p:spPr>
        <p:txBody>
          <a:bodyPr/>
          <a:lstStyle/>
          <a:p>
            <a:r>
              <a:rPr lang="zh-CN" altLang="en-US" dirty="0"/>
              <a:t>排水量</a:t>
            </a:r>
            <a:r>
              <a:rPr lang="en-US" altLang="zh-CN" dirty="0"/>
              <a:t>6000~7000</a:t>
            </a:r>
            <a:r>
              <a:rPr lang="zh-CN" altLang="en-US" dirty="0"/>
              <a:t>吨，舰长约</a:t>
            </a:r>
            <a:r>
              <a:rPr lang="en-US" altLang="zh-CN" dirty="0"/>
              <a:t>110</a:t>
            </a:r>
            <a:r>
              <a:rPr lang="zh-CN" altLang="en-US" dirty="0"/>
              <a:t>米，舰宽约</a:t>
            </a:r>
            <a:r>
              <a:rPr lang="en-US" altLang="zh-CN" dirty="0"/>
              <a:t>11</a:t>
            </a:r>
            <a:r>
              <a:rPr lang="zh-CN" altLang="en-US" dirty="0"/>
              <a:t>米，水下最大航速约</a:t>
            </a:r>
            <a:r>
              <a:rPr lang="en-US" altLang="zh-CN" dirty="0"/>
              <a:t>30</a:t>
            </a:r>
            <a:r>
              <a:rPr lang="zh-CN" altLang="en-US" dirty="0"/>
              <a:t>节，成员约</a:t>
            </a:r>
            <a:r>
              <a:rPr lang="en-US" altLang="zh-CN" dirty="0"/>
              <a:t>100</a:t>
            </a:r>
            <a:r>
              <a:rPr lang="zh-CN" altLang="en-US" dirty="0"/>
              <a:t>人</a:t>
            </a:r>
          </a:p>
          <a:p>
            <a:r>
              <a:rPr lang="en-US" altLang="zh-CN" dirty="0"/>
              <a:t>6</a:t>
            </a:r>
            <a:r>
              <a:rPr lang="zh-CN" altLang="en-US" dirty="0"/>
              <a:t>座</a:t>
            </a:r>
            <a:r>
              <a:rPr lang="en-US" altLang="zh-CN" dirty="0"/>
              <a:t>533</a:t>
            </a:r>
            <a:r>
              <a:rPr lang="zh-CN" altLang="en-US" dirty="0"/>
              <a:t>毫米鱼雷发射管</a:t>
            </a:r>
            <a:endParaRPr lang="en-US" altLang="zh-CN" dirty="0"/>
          </a:p>
          <a:p>
            <a:r>
              <a:rPr lang="zh-CN" altLang="en-US" dirty="0"/>
              <a:t>可发射反舰导弹</a:t>
            </a:r>
            <a:r>
              <a:rPr lang="en-US" altLang="zh-CN" dirty="0"/>
              <a:t>/CJ-10</a:t>
            </a:r>
            <a:r>
              <a:rPr lang="zh-CN" altLang="en-US" dirty="0"/>
              <a:t>巡航导弹（</a:t>
            </a:r>
            <a:r>
              <a:rPr lang="en-US" altLang="zh-CN" dirty="0"/>
              <a:t>B</a:t>
            </a:r>
            <a:r>
              <a:rPr lang="zh-CN" altLang="en-US" dirty="0"/>
              <a:t>型）</a:t>
            </a:r>
          </a:p>
          <a:p>
            <a:r>
              <a:rPr lang="zh-CN" altLang="en-US" dirty="0"/>
              <a:t>首舰约</a:t>
            </a:r>
            <a:r>
              <a:rPr lang="en-US" altLang="zh-CN" dirty="0"/>
              <a:t>2005</a:t>
            </a:r>
            <a:r>
              <a:rPr lang="zh-CN" altLang="en-US" dirty="0"/>
              <a:t>年服役，约</a:t>
            </a:r>
            <a:r>
              <a:rPr lang="en-US" altLang="zh-CN" dirty="0"/>
              <a:t>5</a:t>
            </a:r>
            <a:r>
              <a:rPr lang="zh-CN" altLang="en-US" dirty="0"/>
              <a:t>艘</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156"/>
            <a:ext cx="9144000" cy="66436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normAutofit fontScale="90000"/>
          </a:bodyPr>
          <a:lstStyle/>
          <a:p>
            <a:r>
              <a:rPr lang="en-US" altLang="zh-CN" dirty="0"/>
              <a:t>094</a:t>
            </a:r>
            <a:r>
              <a:rPr lang="zh-CN" altLang="en-US" dirty="0"/>
              <a:t>型（“晋”级）核攻击潜艇</a:t>
            </a:r>
          </a:p>
        </p:txBody>
      </p:sp>
      <p:sp>
        <p:nvSpPr>
          <p:cNvPr id="150531" name="Rectangle 3"/>
          <p:cNvSpPr>
            <a:spLocks noGrp="1" noChangeArrowheads="1"/>
          </p:cNvSpPr>
          <p:nvPr>
            <p:ph idx="1"/>
          </p:nvPr>
        </p:nvSpPr>
        <p:spPr/>
        <p:txBody>
          <a:bodyPr/>
          <a:lstStyle/>
          <a:p>
            <a:r>
              <a:rPr lang="zh-CN" altLang="en-US" dirty="0"/>
              <a:t>约</a:t>
            </a:r>
            <a:r>
              <a:rPr lang="en-US" altLang="zh-CN" dirty="0"/>
              <a:t>4</a:t>
            </a:r>
            <a:r>
              <a:rPr lang="zh-CN" altLang="en-US" dirty="0"/>
              <a:t>艘</a:t>
            </a:r>
          </a:p>
          <a:p>
            <a:r>
              <a:rPr lang="en-US" altLang="zh-CN" dirty="0"/>
              <a:t>12</a:t>
            </a:r>
            <a:r>
              <a:rPr lang="zh-CN" altLang="en-US" dirty="0"/>
              <a:t>枚巨浪</a:t>
            </a:r>
            <a:r>
              <a:rPr lang="en-US" altLang="zh-CN" dirty="0"/>
              <a:t>-2</a:t>
            </a:r>
            <a:r>
              <a:rPr lang="zh-CN" altLang="en-US" dirty="0"/>
              <a:t>型导弹（射程约</a:t>
            </a:r>
            <a:r>
              <a:rPr lang="en-US" altLang="zh-CN" dirty="0"/>
              <a:t>8000</a:t>
            </a:r>
            <a:r>
              <a:rPr lang="zh-CN" altLang="en-US" dirty="0"/>
              <a:t>公里）</a:t>
            </a:r>
          </a:p>
          <a:p>
            <a:r>
              <a:rPr lang="en-US" altLang="zh-CN" dirty="0"/>
              <a:t>6</a:t>
            </a:r>
            <a:r>
              <a:rPr lang="zh-CN" altLang="en-US" dirty="0"/>
              <a:t>座</a:t>
            </a:r>
            <a:r>
              <a:rPr lang="en-US" altLang="zh-CN" dirty="0"/>
              <a:t>533</a:t>
            </a:r>
            <a:r>
              <a:rPr lang="zh-CN" altLang="en-US" dirty="0"/>
              <a:t>毫米鱼雷发射管</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32"/>
            <a:ext cx="9144000" cy="6640830"/>
          </a:xfrm>
          <a:prstGeom prst="rect">
            <a:avLst/>
          </a:prstGeom>
        </p:spPr>
      </p:pic>
      <p:pic>
        <p:nvPicPr>
          <p:cNvPr id="150533" name="Picture 5" descr="094潜艇1"/>
          <p:cNvPicPr>
            <a:picLocks noChangeAspect="1" noChangeArrowheads="1"/>
          </p:cNvPicPr>
          <p:nvPr/>
        </p:nvPicPr>
        <p:blipFill>
          <a:blip r:embed="rId3" cstate="print"/>
          <a:srcRect/>
          <a:stretch>
            <a:fillRect/>
          </a:stretch>
        </p:blipFill>
        <p:spPr bwMode="auto">
          <a:xfrm>
            <a:off x="-937" y="0"/>
            <a:ext cx="9144000" cy="68135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0533"/>
                                        </p:tgtEl>
                                        <p:attrNameLst>
                                          <p:attrName>style.visibility</p:attrName>
                                        </p:attrNameLst>
                                      </p:cBhvr>
                                      <p:to>
                                        <p:strVal val="visible"/>
                                      </p:to>
                                    </p:set>
                                    <p:animEffect transition="in" filter="dissolve">
                                      <p:cBhvr>
                                        <p:cTn id="12" dur="500"/>
                                        <p:tgtEl>
                                          <p:spTgt spid="150533"/>
                                        </p:tgtEl>
                                      </p:cBhvr>
                                    </p:animEffect>
                                  </p:childTnLst>
                                  <p:subTnLst>
                                    <p:set>
                                      <p:cBhvr override="childStyle">
                                        <p:cTn dur="1" fill="hold" display="0" masterRel="nextClick" afterEffect="1"/>
                                        <p:tgtEl>
                                          <p:spTgt spid="15053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D83C74-65B0-4957-8DF9-007E935CD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0190"/>
            <a:ext cx="9144000" cy="6099048"/>
          </a:xfrm>
          <a:prstGeom prst="rect">
            <a:avLst/>
          </a:prstGeom>
        </p:spPr>
      </p:pic>
      <p:sp>
        <p:nvSpPr>
          <p:cNvPr id="13314" name="Rectangle 2"/>
          <p:cNvSpPr>
            <a:spLocks noGrp="1" noChangeArrowheads="1"/>
          </p:cNvSpPr>
          <p:nvPr>
            <p:ph type="ctrTitle"/>
          </p:nvPr>
        </p:nvSpPr>
        <p:spPr>
          <a:xfrm>
            <a:off x="755650" y="836613"/>
            <a:ext cx="7772400" cy="1031875"/>
          </a:xfrm>
        </p:spPr>
        <p:txBody>
          <a:bodyPr/>
          <a:lstStyle/>
          <a:p>
            <a:r>
              <a:rPr lang="zh-CN" altLang="en-US" sz="6000" dirty="0">
                <a:solidFill>
                  <a:srgbClr val="FFFF66"/>
                </a:solidFill>
              </a:rPr>
              <a:t>中国人民解放军空军</a:t>
            </a:r>
          </a:p>
        </p:txBody>
      </p:sp>
      <p:sp>
        <p:nvSpPr>
          <p:cNvPr id="13316" name="Rectangle 4"/>
          <p:cNvSpPr>
            <a:spLocks noGrp="1" noChangeArrowheads="1"/>
          </p:cNvSpPr>
          <p:nvPr>
            <p:ph type="subTitle" idx="1"/>
          </p:nvPr>
        </p:nvSpPr>
        <p:spPr>
          <a:xfrm>
            <a:off x="0" y="5805488"/>
            <a:ext cx="9144000" cy="793750"/>
          </a:xfrm>
        </p:spPr>
        <p:txBody>
          <a:bodyPr/>
          <a:lstStyle/>
          <a:p>
            <a:r>
              <a:rPr lang="en-US" altLang="zh-CN" sz="3600" dirty="0">
                <a:solidFill>
                  <a:srgbClr val="FFFF66"/>
                </a:solidFill>
              </a:rPr>
              <a:t>PLA Air Force (PLAAF)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normAutofit/>
          </a:bodyPr>
          <a:lstStyle/>
          <a:p>
            <a:r>
              <a:rPr lang="zh-CN" altLang="en-US" sz="4000" dirty="0"/>
              <a:t>中国军事现状</a:t>
            </a:r>
            <a:r>
              <a:rPr lang="en-US" altLang="zh-CN" sz="4000" dirty="0"/>
              <a:t>(2019)</a:t>
            </a:r>
            <a:endParaRPr lang="zh-CN" altLang="en-US" sz="4000" dirty="0"/>
          </a:p>
        </p:txBody>
      </p:sp>
      <p:sp>
        <p:nvSpPr>
          <p:cNvPr id="146435" name="Rectangle 3"/>
          <p:cNvSpPr>
            <a:spLocks noGrp="1" noChangeArrowheads="1"/>
          </p:cNvSpPr>
          <p:nvPr>
            <p:ph idx="1"/>
          </p:nvPr>
        </p:nvSpPr>
        <p:spPr/>
        <p:txBody>
          <a:bodyPr/>
          <a:lstStyle/>
          <a:p>
            <a:pPr>
              <a:lnSpc>
                <a:spcPct val="150000"/>
              </a:lnSpc>
            </a:pPr>
            <a:r>
              <a:rPr lang="zh-CN" altLang="zh-CN" dirty="0"/>
              <a:t>中国特色军事变革取得重大进展</a:t>
            </a:r>
            <a:r>
              <a:rPr lang="zh-CN" altLang="en-US" dirty="0"/>
              <a:t>，但</a:t>
            </a:r>
            <a:endParaRPr lang="en-US" altLang="zh-CN" dirty="0"/>
          </a:p>
          <a:p>
            <a:pPr lvl="1">
              <a:lnSpc>
                <a:spcPct val="150000"/>
              </a:lnSpc>
            </a:pPr>
            <a:r>
              <a:rPr lang="zh-CN" altLang="zh-CN" dirty="0"/>
              <a:t>机械化建设任务尚未完成，信息化水平亟待提高</a:t>
            </a:r>
            <a:endParaRPr lang="en-US" altLang="zh-CN" dirty="0"/>
          </a:p>
          <a:p>
            <a:pPr lvl="1">
              <a:lnSpc>
                <a:spcPct val="150000"/>
              </a:lnSpc>
            </a:pPr>
            <a:r>
              <a:rPr lang="zh-CN" altLang="zh-CN" dirty="0"/>
              <a:t>军事安全面临技术突袭和技术代差被拉大的风险</a:t>
            </a:r>
            <a:endParaRPr lang="en-US" altLang="zh-CN" dirty="0"/>
          </a:p>
          <a:p>
            <a:pPr lvl="1">
              <a:lnSpc>
                <a:spcPct val="150000"/>
              </a:lnSpc>
            </a:pPr>
            <a:r>
              <a:rPr lang="zh-CN" altLang="zh-CN" dirty="0"/>
              <a:t>军队现代化水平与国家安全需求相比差距还很大，与世界先进军事水平相比差距还很大。</a:t>
            </a:r>
            <a:endParaRPr lang="zh-CN" altLang="en-US" sz="2000" dirty="0">
              <a:solidFill>
                <a:srgbClr val="0070C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zh-CN" altLang="en-US" dirty="0"/>
              <a:t>中国人民解放军空军简史</a:t>
            </a:r>
          </a:p>
        </p:txBody>
      </p:sp>
      <p:sp>
        <p:nvSpPr>
          <p:cNvPr id="110595" name="Rectangle 3"/>
          <p:cNvSpPr>
            <a:spLocks noGrp="1" noChangeArrowheads="1"/>
          </p:cNvSpPr>
          <p:nvPr>
            <p:ph idx="1"/>
          </p:nvPr>
        </p:nvSpPr>
        <p:spPr/>
        <p:txBody>
          <a:bodyPr/>
          <a:lstStyle/>
          <a:p>
            <a:pPr>
              <a:lnSpc>
                <a:spcPct val="90000"/>
              </a:lnSpc>
            </a:pPr>
            <a:r>
              <a:rPr lang="zh-CN" altLang="en-US"/>
              <a:t>成立于</a:t>
            </a:r>
            <a:r>
              <a:rPr lang="en-US" altLang="zh-CN"/>
              <a:t>1949</a:t>
            </a:r>
            <a:r>
              <a:rPr lang="zh-CN" altLang="en-US"/>
              <a:t>年</a:t>
            </a:r>
            <a:r>
              <a:rPr lang="en-US" altLang="zh-CN"/>
              <a:t>11</a:t>
            </a:r>
            <a:r>
              <a:rPr lang="zh-CN" altLang="en-US"/>
              <a:t>月</a:t>
            </a:r>
            <a:r>
              <a:rPr lang="en-US" altLang="zh-CN"/>
              <a:t>11</a:t>
            </a:r>
            <a:r>
              <a:rPr lang="zh-CN" altLang="en-US"/>
              <a:t>日，第一支航空兵部队</a:t>
            </a:r>
            <a:r>
              <a:rPr lang="zh-CN" altLang="en-US">
                <a:latin typeface="微软雅黑"/>
              </a:rPr>
              <a:t>“</a:t>
            </a:r>
            <a:r>
              <a:rPr lang="zh-CN" altLang="en-US"/>
              <a:t>空军第四混成旅</a:t>
            </a:r>
            <a:r>
              <a:rPr lang="zh-CN" altLang="en-US">
                <a:latin typeface="微软雅黑"/>
              </a:rPr>
              <a:t>”</a:t>
            </a:r>
            <a:r>
              <a:rPr lang="zh-CN" altLang="en-US"/>
              <a:t>于</a:t>
            </a:r>
            <a:r>
              <a:rPr lang="en-US" altLang="zh-CN"/>
              <a:t>1950</a:t>
            </a:r>
            <a:r>
              <a:rPr lang="zh-CN" altLang="en-US"/>
              <a:t>年</a:t>
            </a:r>
            <a:r>
              <a:rPr lang="en-US" altLang="zh-CN"/>
              <a:t>6</a:t>
            </a:r>
            <a:r>
              <a:rPr lang="zh-CN" altLang="en-US"/>
              <a:t>月</a:t>
            </a:r>
            <a:r>
              <a:rPr lang="en-US" altLang="zh-CN"/>
              <a:t>19</a:t>
            </a:r>
            <a:r>
              <a:rPr lang="zh-CN" altLang="en-US"/>
              <a:t>日在南京成立</a:t>
            </a:r>
          </a:p>
          <a:p>
            <a:pPr lvl="1">
              <a:lnSpc>
                <a:spcPct val="90000"/>
              </a:lnSpc>
            </a:pPr>
            <a:r>
              <a:rPr lang="zh-CN" altLang="en-US"/>
              <a:t>朝鲜战争末期，从苏联购买</a:t>
            </a:r>
            <a:r>
              <a:rPr lang="en-US" altLang="zh-CN"/>
              <a:t>MiG-15</a:t>
            </a:r>
            <a:r>
              <a:rPr lang="zh-CN" altLang="en-US"/>
              <a:t>；仿制前苏联的</a:t>
            </a:r>
            <a:r>
              <a:rPr lang="en-US" altLang="zh-CN"/>
              <a:t>MiG-17/19/21, etc.</a:t>
            </a:r>
            <a:r>
              <a:rPr lang="zh-CN" altLang="en-US"/>
              <a:t>；自制歼</a:t>
            </a:r>
            <a:r>
              <a:rPr lang="en-US" altLang="zh-CN"/>
              <a:t>-8</a:t>
            </a:r>
            <a:r>
              <a:rPr lang="en-US" altLang="zh-CN">
                <a:latin typeface="微软雅黑"/>
              </a:rPr>
              <a:t>……</a:t>
            </a:r>
            <a:endParaRPr lang="en-US" altLang="zh-CN"/>
          </a:p>
          <a:p>
            <a:pPr>
              <a:lnSpc>
                <a:spcPct val="90000"/>
              </a:lnSpc>
            </a:pPr>
            <a:r>
              <a:rPr lang="en-US" altLang="zh-CN"/>
              <a:t>60</a:t>
            </a:r>
            <a:r>
              <a:rPr lang="zh-CN" altLang="en-US"/>
              <a:t>～</a:t>
            </a:r>
            <a:r>
              <a:rPr lang="en-US" altLang="zh-CN"/>
              <a:t>70</a:t>
            </a:r>
            <a:r>
              <a:rPr lang="zh-CN" altLang="en-US"/>
              <a:t>年代，国土防空型</a:t>
            </a:r>
          </a:p>
          <a:p>
            <a:pPr>
              <a:lnSpc>
                <a:spcPct val="90000"/>
              </a:lnSpc>
            </a:pPr>
            <a:r>
              <a:rPr lang="en-US" altLang="zh-CN"/>
              <a:t>90</a:t>
            </a:r>
            <a:r>
              <a:rPr lang="zh-CN" altLang="en-US"/>
              <a:t>年代以来，向攻防兼备型转换</a:t>
            </a:r>
          </a:p>
          <a:p>
            <a:pPr>
              <a:lnSpc>
                <a:spcPct val="90000"/>
              </a:lnSpc>
            </a:pPr>
            <a:r>
              <a:rPr lang="zh-CN" altLang="en-US"/>
              <a:t>目前：多兵种组成的战略军种，具备了较强的防空和空中进攻作战能力，一定的远程精确打击和战略投送能力</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zh-CN" altLang="en-US" dirty="0"/>
              <a:t>中国空军现况</a:t>
            </a:r>
            <a:r>
              <a:rPr lang="zh-CN" altLang="en-US" sz="2400" dirty="0"/>
              <a:t>（仅供参考）</a:t>
            </a:r>
          </a:p>
        </p:txBody>
      </p:sp>
      <p:sp>
        <p:nvSpPr>
          <p:cNvPr id="111619" name="Rectangle 3"/>
          <p:cNvSpPr>
            <a:spLocks noGrp="1" noChangeArrowheads="1"/>
          </p:cNvSpPr>
          <p:nvPr>
            <p:ph idx="1"/>
          </p:nvPr>
        </p:nvSpPr>
        <p:spPr/>
        <p:txBody>
          <a:bodyPr>
            <a:normAutofit fontScale="92500" lnSpcReduction="10000"/>
          </a:bodyPr>
          <a:lstStyle/>
          <a:p>
            <a:r>
              <a:rPr lang="zh-CN" altLang="en-US" dirty="0"/>
              <a:t>现役总兵力约</a:t>
            </a:r>
            <a:r>
              <a:rPr lang="en-US" altLang="zh-CN" dirty="0"/>
              <a:t>39.8</a:t>
            </a:r>
            <a:r>
              <a:rPr lang="zh-CN" altLang="en-US" dirty="0"/>
              <a:t>万人</a:t>
            </a:r>
          </a:p>
          <a:p>
            <a:r>
              <a:rPr lang="zh-CN" altLang="en-US" dirty="0"/>
              <a:t>拥有</a:t>
            </a:r>
            <a:endParaRPr lang="en-US" altLang="zh-CN" dirty="0"/>
          </a:p>
          <a:p>
            <a:pPr lvl="1"/>
            <a:r>
              <a:rPr lang="zh-CN" altLang="en-US" dirty="0"/>
              <a:t>约</a:t>
            </a:r>
            <a:r>
              <a:rPr lang="en-US" altLang="zh-CN" dirty="0"/>
              <a:t>1600</a:t>
            </a:r>
            <a:r>
              <a:rPr lang="zh-CN" altLang="en-US" dirty="0"/>
              <a:t>架各型战机（歼</a:t>
            </a:r>
            <a:r>
              <a:rPr lang="en-US" altLang="zh-CN" dirty="0"/>
              <a:t>-20(?)</a:t>
            </a:r>
            <a:r>
              <a:rPr lang="zh-CN" altLang="en-US" dirty="0"/>
              <a:t>、歼</a:t>
            </a:r>
            <a:r>
              <a:rPr lang="en-US" altLang="zh-CN" dirty="0"/>
              <a:t>-11A&amp;B</a:t>
            </a:r>
            <a:r>
              <a:rPr lang="zh-CN" altLang="en-US" dirty="0"/>
              <a:t>（</a:t>
            </a:r>
            <a:r>
              <a:rPr lang="en-US" altLang="zh-CN" dirty="0"/>
              <a:t>196</a:t>
            </a:r>
            <a:r>
              <a:rPr lang="zh-CN" altLang="en-US" dirty="0"/>
              <a:t>架），苏</a:t>
            </a:r>
            <a:r>
              <a:rPr lang="en-US" altLang="zh-CN" dirty="0"/>
              <a:t>-30</a:t>
            </a:r>
            <a:r>
              <a:rPr lang="zh-CN" altLang="en-US" dirty="0"/>
              <a:t>（</a:t>
            </a:r>
            <a:r>
              <a:rPr lang="en-US" altLang="zh-CN" dirty="0"/>
              <a:t>76</a:t>
            </a:r>
            <a:r>
              <a:rPr lang="zh-CN" altLang="en-US" dirty="0"/>
              <a:t>架）、歼</a:t>
            </a:r>
            <a:r>
              <a:rPr lang="en-US" altLang="zh-CN" dirty="0"/>
              <a:t>-10</a:t>
            </a:r>
            <a:r>
              <a:rPr lang="zh-CN" altLang="en-US" dirty="0"/>
              <a:t>（</a:t>
            </a:r>
            <a:r>
              <a:rPr lang="en-US" altLang="zh-CN" dirty="0"/>
              <a:t>237</a:t>
            </a:r>
            <a:r>
              <a:rPr lang="zh-CN" altLang="en-US" dirty="0"/>
              <a:t>架），各型歼</a:t>
            </a:r>
            <a:r>
              <a:rPr lang="en-US" altLang="zh-CN" dirty="0"/>
              <a:t>-8</a:t>
            </a:r>
            <a:r>
              <a:rPr lang="zh-CN" altLang="en-US" dirty="0"/>
              <a:t>（</a:t>
            </a:r>
            <a:r>
              <a:rPr lang="en-US" altLang="zh-CN" dirty="0"/>
              <a:t>96</a:t>
            </a:r>
            <a:r>
              <a:rPr lang="zh-CN" altLang="en-US" dirty="0"/>
              <a:t>架），各型歼</a:t>
            </a:r>
            <a:r>
              <a:rPr lang="en-US" altLang="zh-CN" dirty="0"/>
              <a:t>-7</a:t>
            </a:r>
            <a:r>
              <a:rPr lang="zh-CN" altLang="en-US" dirty="0"/>
              <a:t>（</a:t>
            </a:r>
            <a:r>
              <a:rPr lang="en-US" altLang="zh-CN" dirty="0"/>
              <a:t>388</a:t>
            </a:r>
            <a:r>
              <a:rPr lang="zh-CN" altLang="en-US" dirty="0"/>
              <a:t>架）等</a:t>
            </a:r>
            <a:endParaRPr lang="en-US" altLang="zh-CN" dirty="0"/>
          </a:p>
          <a:p>
            <a:pPr lvl="1"/>
            <a:r>
              <a:rPr lang="en-US" altLang="zh-CN" dirty="0"/>
              <a:t>450</a:t>
            </a:r>
            <a:r>
              <a:rPr lang="zh-CN" altLang="en-US" dirty="0"/>
              <a:t>架轰炸机，</a:t>
            </a:r>
            <a:r>
              <a:rPr lang="en-US" altLang="zh-CN" dirty="0"/>
              <a:t>400</a:t>
            </a:r>
            <a:r>
              <a:rPr lang="zh-CN" altLang="en-US" dirty="0"/>
              <a:t>架运输机，</a:t>
            </a:r>
            <a:r>
              <a:rPr lang="en-US" altLang="zh-CN" dirty="0"/>
              <a:t>150</a:t>
            </a:r>
            <a:r>
              <a:rPr lang="zh-CN" altLang="en-US" dirty="0"/>
              <a:t>架特战飞机</a:t>
            </a:r>
            <a:endParaRPr lang="en-US" altLang="zh-CN" dirty="0"/>
          </a:p>
          <a:p>
            <a:r>
              <a:rPr lang="zh-CN" altLang="en-US" dirty="0"/>
              <a:t>空战武器包括：</a:t>
            </a:r>
          </a:p>
          <a:p>
            <a:pPr lvl="1"/>
            <a:r>
              <a:rPr lang="zh-CN" altLang="en-US" dirty="0"/>
              <a:t>巡航导弹，空空、空地、空舰导弹等</a:t>
            </a:r>
          </a:p>
          <a:p>
            <a:r>
              <a:rPr lang="zh-CN" altLang="en-US" dirty="0"/>
              <a:t>预警飞机，轰炸机</a:t>
            </a:r>
          </a:p>
          <a:p>
            <a:r>
              <a:rPr lang="zh-CN" altLang="en-US" dirty="0"/>
              <a:t>将数百架老式战机改成无人战机</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zh-CN" altLang="en-US" dirty="0"/>
              <a:t>空军</a:t>
            </a:r>
          </a:p>
        </p:txBody>
      </p:sp>
      <p:sp>
        <p:nvSpPr>
          <p:cNvPr id="112643" name="Rectangle 3"/>
          <p:cNvSpPr>
            <a:spLocks noGrp="1" noChangeArrowheads="1"/>
          </p:cNvSpPr>
          <p:nvPr>
            <p:ph idx="1"/>
          </p:nvPr>
        </p:nvSpPr>
        <p:spPr/>
        <p:txBody>
          <a:bodyPr>
            <a:normAutofit/>
          </a:bodyPr>
          <a:lstStyle/>
          <a:p>
            <a:r>
              <a:rPr lang="zh-CN" altLang="zh-CN" dirty="0"/>
              <a:t>包括航空兵、空降兵、地面防空兵、雷达兵、电子对抗部队、信息通信部队等</a:t>
            </a:r>
            <a:endParaRPr lang="en-US" altLang="zh-CN" dirty="0"/>
          </a:p>
          <a:p>
            <a:r>
              <a:rPr lang="zh-CN" altLang="zh-CN" dirty="0"/>
              <a:t>下辖</a:t>
            </a:r>
            <a:r>
              <a:rPr lang="en-US" altLang="zh-CN" dirty="0"/>
              <a:t>5</a:t>
            </a:r>
            <a:r>
              <a:rPr lang="zh-CN" altLang="zh-CN" dirty="0"/>
              <a:t>个战区空军、</a:t>
            </a:r>
            <a:r>
              <a:rPr lang="en-US" altLang="zh-CN" dirty="0"/>
              <a:t>1</a:t>
            </a:r>
            <a:r>
              <a:rPr lang="zh-CN" altLang="zh-CN" dirty="0"/>
              <a:t>个空降兵军等</a:t>
            </a:r>
            <a:endParaRPr lang="en-US" altLang="zh-CN" dirty="0"/>
          </a:p>
          <a:p>
            <a:r>
              <a:rPr lang="zh-CN" altLang="zh-CN" dirty="0"/>
              <a:t>按照空天一体、攻防兼备的战略要求，加快实现国土防空型向攻防兼备型转变</a:t>
            </a:r>
            <a:endParaRPr lang="en-US" altLang="zh-CN" dirty="0"/>
          </a:p>
          <a:p>
            <a:r>
              <a:rPr lang="zh-CN" altLang="zh-CN" dirty="0"/>
              <a:t>提高战略预警、空中打击、防空反导、信息对抗、空降作战、战略投送和综合保障能力。</a:t>
            </a:r>
            <a:endParaRPr lang="zh-CN" altLang="en-US" sz="2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t>歼</a:t>
            </a:r>
            <a:r>
              <a:rPr lang="en-US" altLang="zh-CN" dirty="0"/>
              <a:t>-8 (F-8) </a:t>
            </a:r>
            <a:r>
              <a:rPr lang="zh-CN" altLang="en-US" dirty="0"/>
              <a:t>系列</a:t>
            </a:r>
          </a:p>
        </p:txBody>
      </p:sp>
      <p:sp>
        <p:nvSpPr>
          <p:cNvPr id="29699" name="Rectangle 3"/>
          <p:cNvSpPr>
            <a:spLocks noGrp="1" noChangeArrowheads="1"/>
          </p:cNvSpPr>
          <p:nvPr>
            <p:ph type="body" sz="half" idx="1"/>
          </p:nvPr>
        </p:nvSpPr>
        <p:spPr>
          <a:xfrm>
            <a:off x="323056" y="1592263"/>
            <a:ext cx="8497887" cy="4506912"/>
          </a:xfrm>
        </p:spPr>
        <p:txBody>
          <a:bodyPr/>
          <a:lstStyle/>
          <a:p>
            <a:r>
              <a:rPr lang="en-US" altLang="zh-CN" dirty="0"/>
              <a:t>1965</a:t>
            </a:r>
            <a:r>
              <a:rPr lang="zh-CN" altLang="en-US" dirty="0"/>
              <a:t>年开始研制，</a:t>
            </a:r>
            <a:r>
              <a:rPr lang="en-US" altLang="zh-CN" dirty="0"/>
              <a:t>1969</a:t>
            </a:r>
            <a:r>
              <a:rPr lang="zh-CN" altLang="en-US" dirty="0"/>
              <a:t>年</a:t>
            </a:r>
            <a:r>
              <a:rPr lang="en-US" altLang="zh-CN" dirty="0"/>
              <a:t>7</a:t>
            </a:r>
            <a:r>
              <a:rPr lang="zh-CN" altLang="en-US" dirty="0"/>
              <a:t>月原型机首飞成功，</a:t>
            </a:r>
            <a:r>
              <a:rPr lang="en-US" altLang="zh-CN" dirty="0"/>
              <a:t>1979</a:t>
            </a:r>
            <a:r>
              <a:rPr lang="zh-CN" altLang="en-US" dirty="0"/>
              <a:t>年</a:t>
            </a:r>
            <a:r>
              <a:rPr lang="en-US" altLang="zh-CN" dirty="0"/>
              <a:t>12</a:t>
            </a:r>
            <a:r>
              <a:rPr lang="zh-CN" altLang="en-US" dirty="0"/>
              <a:t>月设计定型，共发展有</a:t>
            </a:r>
            <a:r>
              <a:rPr lang="en-US" altLang="zh-CN" dirty="0"/>
              <a:t>I</a:t>
            </a:r>
            <a:r>
              <a:rPr lang="zh-CN" altLang="en-US" dirty="0"/>
              <a:t>、</a:t>
            </a:r>
            <a:r>
              <a:rPr lang="en-US" altLang="zh-CN" dirty="0"/>
              <a:t>II</a:t>
            </a:r>
            <a:r>
              <a:rPr lang="zh-CN" altLang="en-US" dirty="0"/>
              <a:t>、</a:t>
            </a:r>
            <a:r>
              <a:rPr lang="en-US" altLang="zh-CN" dirty="0"/>
              <a:t>IIM</a:t>
            </a:r>
            <a:r>
              <a:rPr lang="zh-CN" altLang="en-US" dirty="0"/>
              <a:t>等型号</a:t>
            </a:r>
          </a:p>
          <a:p>
            <a:r>
              <a:rPr lang="en-US" altLang="zh-CN" dirty="0"/>
              <a:t>1996</a:t>
            </a:r>
            <a:r>
              <a:rPr lang="zh-CN" altLang="en-US" dirty="0"/>
              <a:t>年</a:t>
            </a:r>
            <a:r>
              <a:rPr lang="en-US" altLang="zh-CN" dirty="0"/>
              <a:t>3</a:t>
            </a:r>
            <a:r>
              <a:rPr lang="zh-CN" altLang="en-US" dirty="0"/>
              <a:t>月</a:t>
            </a:r>
            <a:r>
              <a:rPr lang="en-US" altLang="zh-CN" dirty="0"/>
              <a:t>31</a:t>
            </a:r>
            <a:r>
              <a:rPr lang="zh-CN" altLang="en-US" dirty="0"/>
              <a:t>日完成首架歼</a:t>
            </a:r>
            <a:r>
              <a:rPr lang="en-US" altLang="zh-CN" dirty="0"/>
              <a:t>-8IIM</a:t>
            </a:r>
            <a:r>
              <a:rPr lang="zh-CN" altLang="en-US" dirty="0"/>
              <a:t>的试飞</a:t>
            </a:r>
          </a:p>
          <a:p>
            <a:r>
              <a:rPr lang="zh-CN" altLang="en-US" dirty="0"/>
              <a:t>最大速度：</a:t>
            </a:r>
            <a:r>
              <a:rPr lang="en-US" altLang="zh-CN" dirty="0"/>
              <a:t>2.2Mach</a:t>
            </a:r>
            <a:r>
              <a:rPr lang="zh-CN" altLang="en-US" dirty="0"/>
              <a:t>；最大升限：</a:t>
            </a:r>
            <a:r>
              <a:rPr lang="en-US" altLang="zh-CN" dirty="0"/>
              <a:t>18km, </a:t>
            </a:r>
            <a:r>
              <a:rPr lang="zh-CN" altLang="en-US" dirty="0"/>
              <a:t>推力：</a:t>
            </a:r>
            <a:r>
              <a:rPr lang="en-US" altLang="zh-CN" dirty="0"/>
              <a:t>2*7000kg</a:t>
            </a:r>
            <a:r>
              <a:rPr lang="zh-CN" altLang="en-US" dirty="0"/>
              <a:t>，最大航程：</a:t>
            </a:r>
            <a:r>
              <a:rPr lang="en-US" altLang="zh-CN" dirty="0"/>
              <a:t>1900km, </a:t>
            </a:r>
            <a:r>
              <a:rPr lang="zh-CN" altLang="en-US" dirty="0"/>
              <a:t>作战半径：</a:t>
            </a:r>
            <a:r>
              <a:rPr lang="en-US" altLang="zh-CN" dirty="0"/>
              <a:t>800km</a:t>
            </a:r>
            <a:r>
              <a:rPr lang="zh-CN" altLang="en-US" dirty="0"/>
              <a:t>，</a:t>
            </a:r>
            <a:r>
              <a:rPr lang="en-US" altLang="zh-CN" dirty="0"/>
              <a:t>7</a:t>
            </a:r>
            <a:r>
              <a:rPr lang="zh-CN" altLang="en-US" dirty="0"/>
              <a:t>个外挂点</a:t>
            </a:r>
          </a:p>
        </p:txBody>
      </p:sp>
      <p:pic>
        <p:nvPicPr>
          <p:cNvPr id="29700" name="Picture 4" descr="f-8_1"/>
          <p:cNvPicPr>
            <a:picLocks noGrp="1" noChangeAspect="1" noChangeArrowheads="1"/>
          </p:cNvPicPr>
          <p:nvPr>
            <p:ph sz="quarter" idx="2"/>
          </p:nvPr>
        </p:nvPicPr>
        <p:blipFill>
          <a:blip r:embed="rId2" cstate="print"/>
          <a:srcRect/>
          <a:stretch>
            <a:fillRect/>
          </a:stretch>
        </p:blipFill>
        <p:spPr>
          <a:xfrm>
            <a:off x="0" y="908050"/>
            <a:ext cx="9144000" cy="4843463"/>
          </a:xfrm>
          <a:noFill/>
          <a:ln/>
        </p:spPr>
      </p:pic>
      <p:pic>
        <p:nvPicPr>
          <p:cNvPr id="29702" name="Picture 6" descr="J-8II_010"/>
          <p:cNvPicPr>
            <a:picLocks noGrp="1" noChangeAspect="1" noChangeArrowheads="1"/>
          </p:cNvPicPr>
          <p:nvPr>
            <p:ph sz="quarter" idx="3"/>
          </p:nvPr>
        </p:nvPicPr>
        <p:blipFill>
          <a:blip r:embed="rId3" cstate="print"/>
          <a:srcRect/>
          <a:stretch>
            <a:fillRect/>
          </a:stretch>
        </p:blipFill>
        <p:spPr>
          <a:xfrm>
            <a:off x="0" y="333375"/>
            <a:ext cx="9144000" cy="6096000"/>
          </a:xfrm>
          <a:noFill/>
          <a:ln/>
        </p:spPr>
      </p:pic>
      <p:pic>
        <p:nvPicPr>
          <p:cNvPr id="29704" name="Picture 8" descr="cockpit[1]"/>
          <p:cNvPicPr>
            <a:picLocks noChangeAspect="1" noChangeArrowheads="1"/>
          </p:cNvPicPr>
          <p:nvPr/>
        </p:nvPicPr>
        <p:blipFill>
          <a:blip r:embed="rId4" cstate="print"/>
          <a:srcRect/>
          <a:stretch>
            <a:fillRect/>
          </a:stretch>
        </p:blipFill>
        <p:spPr bwMode="auto">
          <a:xfrm>
            <a:off x="0" y="476250"/>
            <a:ext cx="9144000" cy="5786438"/>
          </a:xfrm>
          <a:prstGeom prst="rect">
            <a:avLst/>
          </a:prstGeom>
          <a:noFill/>
        </p:spPr>
      </p:pic>
      <p:pic>
        <p:nvPicPr>
          <p:cNvPr id="29705" name="Picture 9" descr="j8all[1]"/>
          <p:cNvPicPr>
            <a:picLocks noChangeAspect="1" noChangeArrowheads="1"/>
          </p:cNvPicPr>
          <p:nvPr/>
        </p:nvPicPr>
        <p:blipFill>
          <a:blip r:embed="rId5" cstate="print"/>
          <a:srcRect/>
          <a:stretch>
            <a:fillRect/>
          </a:stretch>
        </p:blipFill>
        <p:spPr bwMode="auto">
          <a:xfrm>
            <a:off x="2195513" y="0"/>
            <a:ext cx="4921250" cy="6858000"/>
          </a:xfrm>
          <a:prstGeom prst="rect">
            <a:avLst/>
          </a:prstGeom>
          <a:noFill/>
        </p:spPr>
      </p:pic>
      <p:pic>
        <p:nvPicPr>
          <p:cNvPr id="29706" name="Picture 10" descr="J-8D_021"/>
          <p:cNvPicPr>
            <a:picLocks noChangeAspect="1" noChangeArrowheads="1"/>
          </p:cNvPicPr>
          <p:nvPr/>
        </p:nvPicPr>
        <p:blipFill>
          <a:blip r:embed="rId6" cstate="print"/>
          <a:srcRect/>
          <a:stretch>
            <a:fillRect/>
          </a:stretch>
        </p:blipFill>
        <p:spPr bwMode="auto">
          <a:xfrm>
            <a:off x="0" y="476250"/>
            <a:ext cx="9144000" cy="5722938"/>
          </a:xfrm>
          <a:prstGeom prst="rect">
            <a:avLst/>
          </a:prstGeom>
          <a:noFill/>
        </p:spPr>
      </p:pic>
      <p:pic>
        <p:nvPicPr>
          <p:cNvPr id="29707" name="Picture 11" descr="J-8II_018"/>
          <p:cNvPicPr>
            <a:picLocks noChangeAspect="1" noChangeArrowheads="1"/>
          </p:cNvPicPr>
          <p:nvPr/>
        </p:nvPicPr>
        <p:blipFill>
          <a:blip r:embed="rId7" cstate="print"/>
          <a:srcRect/>
          <a:stretch>
            <a:fillRect/>
          </a:stretch>
        </p:blipFill>
        <p:spPr bwMode="auto">
          <a:xfrm>
            <a:off x="0" y="260350"/>
            <a:ext cx="9144000" cy="6340475"/>
          </a:xfrm>
          <a:prstGeom prst="rect">
            <a:avLst/>
          </a:prstGeom>
          <a:noFill/>
        </p:spPr>
      </p:pic>
      <p:pic>
        <p:nvPicPr>
          <p:cNvPr id="29708" name="Picture 12" descr="J-8II_028"/>
          <p:cNvPicPr>
            <a:picLocks noChangeAspect="1" noChangeArrowheads="1"/>
          </p:cNvPicPr>
          <p:nvPr/>
        </p:nvPicPr>
        <p:blipFill>
          <a:blip r:embed="rId8"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9700"/>
                                        </p:tgtEl>
                                        <p:attrNameLst>
                                          <p:attrName>style.visibility</p:attrName>
                                        </p:attrNameLst>
                                      </p:cBhvr>
                                      <p:to>
                                        <p:strVal val="visible"/>
                                      </p:to>
                                    </p:set>
                                    <p:anim calcmode="lin" valueType="num">
                                      <p:cBhvr additive="base">
                                        <p:cTn id="13" dur="500" fill="hold"/>
                                        <p:tgtEl>
                                          <p:spTgt spid="29700"/>
                                        </p:tgtEl>
                                        <p:attrNameLst>
                                          <p:attrName>ppt_x</p:attrName>
                                        </p:attrNameLst>
                                      </p:cBhvr>
                                      <p:tavLst>
                                        <p:tav tm="0">
                                          <p:val>
                                            <p:strVal val="0-#ppt_w/2"/>
                                          </p:val>
                                        </p:tav>
                                        <p:tav tm="100000">
                                          <p:val>
                                            <p:strVal val="#ppt_x"/>
                                          </p:val>
                                        </p:tav>
                                      </p:tavLst>
                                    </p:anim>
                                    <p:anim calcmode="lin" valueType="num">
                                      <p:cBhvr additive="base">
                                        <p:cTn id="14" dur="500" fill="hold"/>
                                        <p:tgtEl>
                                          <p:spTgt spid="2970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970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9702"/>
                                        </p:tgtEl>
                                        <p:attrNameLst>
                                          <p:attrName>style.visibility</p:attrName>
                                        </p:attrNameLst>
                                      </p:cBhvr>
                                      <p:to>
                                        <p:strVal val="visible"/>
                                      </p:to>
                                    </p:set>
                                    <p:anim calcmode="lin" valueType="num">
                                      <p:cBhvr additive="base">
                                        <p:cTn id="19" dur="500" fill="hold"/>
                                        <p:tgtEl>
                                          <p:spTgt spid="29702"/>
                                        </p:tgtEl>
                                        <p:attrNameLst>
                                          <p:attrName>ppt_x</p:attrName>
                                        </p:attrNameLst>
                                      </p:cBhvr>
                                      <p:tavLst>
                                        <p:tav tm="0">
                                          <p:val>
                                            <p:strVal val="0-#ppt_w/2"/>
                                          </p:val>
                                        </p:tav>
                                        <p:tav tm="100000">
                                          <p:val>
                                            <p:strVal val="#ppt_x"/>
                                          </p:val>
                                        </p:tav>
                                      </p:tavLst>
                                    </p:anim>
                                    <p:anim calcmode="lin" valueType="num">
                                      <p:cBhvr additive="base">
                                        <p:cTn id="20" dur="500" fill="hold"/>
                                        <p:tgtEl>
                                          <p:spTgt spid="2970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9702"/>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699">
                                            <p:txEl>
                                              <p:pRg st="1" end="1"/>
                                            </p:txEl>
                                          </p:spTgt>
                                        </p:tgtEl>
                                        <p:attrNameLst>
                                          <p:attrName>style.visibility</p:attrName>
                                        </p:attrNameLst>
                                      </p:cBhvr>
                                      <p:to>
                                        <p:strVal val="visible"/>
                                      </p:to>
                                    </p:set>
                                    <p:anim calcmode="lin" valueType="num">
                                      <p:cBhvr additive="base">
                                        <p:cTn id="25"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699">
                                            <p:txEl>
                                              <p:pRg st="2" end="2"/>
                                            </p:txEl>
                                          </p:spTgt>
                                        </p:tgtEl>
                                        <p:attrNameLst>
                                          <p:attrName>style.visibility</p:attrName>
                                        </p:attrNameLst>
                                      </p:cBhvr>
                                      <p:to>
                                        <p:strVal val="visible"/>
                                      </p:to>
                                    </p:set>
                                    <p:anim calcmode="lin" valueType="num">
                                      <p:cBhvr additive="base">
                                        <p:cTn id="31"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6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29707"/>
                                        </p:tgtEl>
                                        <p:attrNameLst>
                                          <p:attrName>style.visibility</p:attrName>
                                        </p:attrNameLst>
                                      </p:cBhvr>
                                      <p:to>
                                        <p:strVal val="visible"/>
                                      </p:to>
                                    </p:set>
                                    <p:anim calcmode="lin" valueType="num">
                                      <p:cBhvr additive="base">
                                        <p:cTn id="37" dur="500" fill="hold"/>
                                        <p:tgtEl>
                                          <p:spTgt spid="29707"/>
                                        </p:tgtEl>
                                        <p:attrNameLst>
                                          <p:attrName>ppt_x</p:attrName>
                                        </p:attrNameLst>
                                      </p:cBhvr>
                                      <p:tavLst>
                                        <p:tav tm="0">
                                          <p:val>
                                            <p:strVal val="#ppt_x"/>
                                          </p:val>
                                        </p:tav>
                                        <p:tav tm="100000">
                                          <p:val>
                                            <p:strVal val="#ppt_x"/>
                                          </p:val>
                                        </p:tav>
                                      </p:tavLst>
                                    </p:anim>
                                    <p:anim calcmode="lin" valueType="num">
                                      <p:cBhvr additive="base">
                                        <p:cTn id="38" dur="500" fill="hold"/>
                                        <p:tgtEl>
                                          <p:spTgt spid="29707"/>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29707"/>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29704"/>
                                        </p:tgtEl>
                                        <p:attrNameLst>
                                          <p:attrName>style.visibility</p:attrName>
                                        </p:attrNameLst>
                                      </p:cBhvr>
                                      <p:to>
                                        <p:strVal val="visible"/>
                                      </p:to>
                                    </p:set>
                                    <p:anim calcmode="lin" valueType="num">
                                      <p:cBhvr additive="base">
                                        <p:cTn id="43" dur="500" fill="hold"/>
                                        <p:tgtEl>
                                          <p:spTgt spid="29704"/>
                                        </p:tgtEl>
                                        <p:attrNameLst>
                                          <p:attrName>ppt_x</p:attrName>
                                        </p:attrNameLst>
                                      </p:cBhvr>
                                      <p:tavLst>
                                        <p:tav tm="0">
                                          <p:val>
                                            <p:strVal val="#ppt_x"/>
                                          </p:val>
                                        </p:tav>
                                        <p:tav tm="100000">
                                          <p:val>
                                            <p:strVal val="#ppt_x"/>
                                          </p:val>
                                        </p:tav>
                                      </p:tavLst>
                                    </p:anim>
                                    <p:anim calcmode="lin" valueType="num">
                                      <p:cBhvr additive="base">
                                        <p:cTn id="44" dur="500" fill="hold"/>
                                        <p:tgtEl>
                                          <p:spTgt spid="29704"/>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29704"/>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29705"/>
                                        </p:tgtEl>
                                        <p:attrNameLst>
                                          <p:attrName>style.visibility</p:attrName>
                                        </p:attrNameLst>
                                      </p:cBhvr>
                                      <p:to>
                                        <p:strVal val="visible"/>
                                      </p:to>
                                    </p:set>
                                    <p:anim calcmode="lin" valueType="num">
                                      <p:cBhvr additive="base">
                                        <p:cTn id="49" dur="500" fill="hold"/>
                                        <p:tgtEl>
                                          <p:spTgt spid="29705"/>
                                        </p:tgtEl>
                                        <p:attrNameLst>
                                          <p:attrName>ppt_x</p:attrName>
                                        </p:attrNameLst>
                                      </p:cBhvr>
                                      <p:tavLst>
                                        <p:tav tm="0">
                                          <p:val>
                                            <p:strVal val="#ppt_x"/>
                                          </p:val>
                                        </p:tav>
                                        <p:tav tm="100000">
                                          <p:val>
                                            <p:strVal val="#ppt_x"/>
                                          </p:val>
                                        </p:tav>
                                      </p:tavLst>
                                    </p:anim>
                                    <p:anim calcmode="lin" valueType="num">
                                      <p:cBhvr additive="base">
                                        <p:cTn id="50" dur="500" fill="hold"/>
                                        <p:tgtEl>
                                          <p:spTgt spid="29705"/>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29705"/>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2" presetClass="entr" presetSubtype="1" fill="hold" nodeType="clickEffect">
                                  <p:stCondLst>
                                    <p:cond delay="0"/>
                                  </p:stCondLst>
                                  <p:childTnLst>
                                    <p:set>
                                      <p:cBhvr>
                                        <p:cTn id="54" dur="1" fill="hold">
                                          <p:stCondLst>
                                            <p:cond delay="0"/>
                                          </p:stCondLst>
                                        </p:cTn>
                                        <p:tgtEl>
                                          <p:spTgt spid="29706"/>
                                        </p:tgtEl>
                                        <p:attrNameLst>
                                          <p:attrName>style.visibility</p:attrName>
                                        </p:attrNameLst>
                                      </p:cBhvr>
                                      <p:to>
                                        <p:strVal val="visible"/>
                                      </p:to>
                                    </p:set>
                                    <p:anim calcmode="lin" valueType="num">
                                      <p:cBhvr additive="base">
                                        <p:cTn id="55" dur="500" fill="hold"/>
                                        <p:tgtEl>
                                          <p:spTgt spid="29706"/>
                                        </p:tgtEl>
                                        <p:attrNameLst>
                                          <p:attrName>ppt_x</p:attrName>
                                        </p:attrNameLst>
                                      </p:cBhvr>
                                      <p:tavLst>
                                        <p:tav tm="0">
                                          <p:val>
                                            <p:strVal val="#ppt_x"/>
                                          </p:val>
                                        </p:tav>
                                        <p:tav tm="100000">
                                          <p:val>
                                            <p:strVal val="#ppt_x"/>
                                          </p:val>
                                        </p:tav>
                                      </p:tavLst>
                                    </p:anim>
                                    <p:anim calcmode="lin" valueType="num">
                                      <p:cBhvr additive="base">
                                        <p:cTn id="56" dur="500" fill="hold"/>
                                        <p:tgtEl>
                                          <p:spTgt spid="2970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29706"/>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2" presetClass="entr" presetSubtype="1" fill="hold" nodeType="clickEffect">
                                  <p:stCondLst>
                                    <p:cond delay="0"/>
                                  </p:stCondLst>
                                  <p:childTnLst>
                                    <p:set>
                                      <p:cBhvr>
                                        <p:cTn id="60" dur="1" fill="hold">
                                          <p:stCondLst>
                                            <p:cond delay="0"/>
                                          </p:stCondLst>
                                        </p:cTn>
                                        <p:tgtEl>
                                          <p:spTgt spid="29708"/>
                                        </p:tgtEl>
                                        <p:attrNameLst>
                                          <p:attrName>style.visibility</p:attrName>
                                        </p:attrNameLst>
                                      </p:cBhvr>
                                      <p:to>
                                        <p:strVal val="visible"/>
                                      </p:to>
                                    </p:set>
                                    <p:anim calcmode="lin" valueType="num">
                                      <p:cBhvr additive="base">
                                        <p:cTn id="61" dur="500" fill="hold"/>
                                        <p:tgtEl>
                                          <p:spTgt spid="29708"/>
                                        </p:tgtEl>
                                        <p:attrNameLst>
                                          <p:attrName>ppt_x</p:attrName>
                                        </p:attrNameLst>
                                      </p:cBhvr>
                                      <p:tavLst>
                                        <p:tav tm="0">
                                          <p:val>
                                            <p:strVal val="#ppt_x"/>
                                          </p:val>
                                        </p:tav>
                                        <p:tav tm="100000">
                                          <p:val>
                                            <p:strVal val="#ppt_x"/>
                                          </p:val>
                                        </p:tav>
                                      </p:tavLst>
                                    </p:anim>
                                    <p:anim calcmode="lin" valueType="num">
                                      <p:cBhvr additive="base">
                                        <p:cTn id="62" dur="500" fill="hold"/>
                                        <p:tgtEl>
                                          <p:spTgt spid="29708"/>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2970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dirty="0"/>
              <a:t>枭龙 </a:t>
            </a:r>
            <a:r>
              <a:rPr lang="en-US" altLang="zh-CN" dirty="0"/>
              <a:t>(</a:t>
            </a:r>
            <a:r>
              <a:rPr lang="zh-CN" altLang="en-US" dirty="0"/>
              <a:t>超七，</a:t>
            </a:r>
            <a:r>
              <a:rPr lang="en-US" altLang="zh-CN" dirty="0"/>
              <a:t>FC-1)</a:t>
            </a:r>
          </a:p>
        </p:txBody>
      </p:sp>
      <p:sp>
        <p:nvSpPr>
          <p:cNvPr id="32771" name="Rectangle 3"/>
          <p:cNvSpPr>
            <a:spLocks noGrp="1" noChangeArrowheads="1"/>
          </p:cNvSpPr>
          <p:nvPr>
            <p:ph type="body" sz="half" idx="1"/>
          </p:nvPr>
        </p:nvSpPr>
        <p:spPr>
          <a:xfrm>
            <a:off x="179388" y="1484313"/>
            <a:ext cx="8562975" cy="4824412"/>
          </a:xfrm>
        </p:spPr>
        <p:txBody>
          <a:bodyPr/>
          <a:lstStyle/>
          <a:p>
            <a:r>
              <a:rPr lang="en-US" altLang="zh-CN"/>
              <a:t>1994</a:t>
            </a:r>
            <a:r>
              <a:rPr lang="zh-CN" altLang="en-US"/>
              <a:t>年开始设计，中国</a:t>
            </a:r>
            <a:r>
              <a:rPr lang="en-US" altLang="zh-CN"/>
              <a:t>-</a:t>
            </a:r>
            <a:r>
              <a:rPr lang="zh-CN" altLang="en-US"/>
              <a:t>巴基斯坦共同投资。</a:t>
            </a:r>
            <a:r>
              <a:rPr lang="en-US" altLang="zh-CN"/>
              <a:t>2003</a:t>
            </a:r>
            <a:r>
              <a:rPr lang="zh-CN" altLang="en-US"/>
              <a:t>年</a:t>
            </a:r>
            <a:r>
              <a:rPr lang="en-US" altLang="zh-CN"/>
              <a:t>9</a:t>
            </a:r>
            <a:r>
              <a:rPr lang="zh-CN" altLang="en-US"/>
              <a:t>月</a:t>
            </a:r>
            <a:r>
              <a:rPr lang="en-US" altLang="zh-CN"/>
              <a:t>2</a:t>
            </a:r>
            <a:r>
              <a:rPr lang="zh-CN" altLang="en-US"/>
              <a:t>日挂弹首飞成功</a:t>
            </a:r>
          </a:p>
          <a:p>
            <a:r>
              <a:rPr lang="zh-CN" altLang="en-US"/>
              <a:t>适应</a:t>
            </a:r>
            <a:r>
              <a:rPr lang="en-US" altLang="zh-CN"/>
              <a:t>21</a:t>
            </a:r>
            <a:r>
              <a:rPr lang="zh-CN" altLang="en-US"/>
              <a:t>世纪作战环境需要的全天候、多用途轻型战斗机，总体性能已接近目前美军主要服役机型</a:t>
            </a:r>
            <a:r>
              <a:rPr lang="en-US" altLang="zh-CN"/>
              <a:t>F-16</a:t>
            </a:r>
            <a:r>
              <a:rPr lang="zh-CN" altLang="en-US"/>
              <a:t>的作战水平</a:t>
            </a:r>
          </a:p>
          <a:p>
            <a:r>
              <a:rPr lang="zh-CN" altLang="en-US"/>
              <a:t>具备一定的隐身能力</a:t>
            </a:r>
          </a:p>
          <a:p>
            <a:r>
              <a:rPr lang="zh-CN" altLang="en-US"/>
              <a:t>最大挂弹量</a:t>
            </a:r>
            <a:r>
              <a:rPr lang="en-US" altLang="zh-CN"/>
              <a:t>3.8</a:t>
            </a:r>
            <a:r>
              <a:rPr lang="zh-CN" altLang="en-US"/>
              <a:t>吨，作战半径</a:t>
            </a:r>
            <a:r>
              <a:rPr lang="en-US" altLang="zh-CN"/>
              <a:t>1350km</a:t>
            </a:r>
          </a:p>
        </p:txBody>
      </p:sp>
      <p:pic>
        <p:nvPicPr>
          <p:cNvPr id="32772" name="Picture 4" descr="fc1015"/>
          <p:cNvPicPr>
            <a:picLocks noGrp="1" noChangeAspect="1" noChangeArrowheads="1"/>
          </p:cNvPicPr>
          <p:nvPr>
            <p:ph sz="quarter" idx="2"/>
          </p:nvPr>
        </p:nvPicPr>
        <p:blipFill>
          <a:blip r:embed="rId2" cstate="print"/>
          <a:srcRect/>
          <a:stretch>
            <a:fillRect/>
          </a:stretch>
        </p:blipFill>
        <p:spPr>
          <a:xfrm>
            <a:off x="0" y="981075"/>
            <a:ext cx="9144000" cy="4556125"/>
          </a:xfrm>
          <a:noFill/>
          <a:ln/>
        </p:spPr>
      </p:pic>
      <p:pic>
        <p:nvPicPr>
          <p:cNvPr id="32774" name="Picture 6" descr="1_1-1-23-50_20021122102447"/>
          <p:cNvPicPr>
            <a:picLocks noGrp="1" noChangeAspect="1" noChangeArrowheads="1"/>
          </p:cNvPicPr>
          <p:nvPr>
            <p:ph sz="quarter" idx="3"/>
          </p:nvPr>
        </p:nvPicPr>
        <p:blipFill>
          <a:blip r:embed="rId3" cstate="print"/>
          <a:srcRect/>
          <a:stretch>
            <a:fillRect/>
          </a:stretch>
        </p:blipFill>
        <p:spPr>
          <a:xfrm>
            <a:off x="468313" y="-4763"/>
            <a:ext cx="8243887" cy="6862763"/>
          </a:xfr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additive="base">
                                        <p:cTn id="7" dur="500" fill="hold"/>
                                        <p:tgtEl>
                                          <p:spTgt spid="32772"/>
                                        </p:tgtEl>
                                        <p:attrNameLst>
                                          <p:attrName>ppt_x</p:attrName>
                                        </p:attrNameLst>
                                      </p:cBhvr>
                                      <p:tavLst>
                                        <p:tav tm="0">
                                          <p:val>
                                            <p:strVal val="1+#ppt_w/2"/>
                                          </p:val>
                                        </p:tav>
                                        <p:tav tm="100000">
                                          <p:val>
                                            <p:strVal val="#ppt_x"/>
                                          </p:val>
                                        </p:tav>
                                      </p:tavLst>
                                    </p:anim>
                                    <p:anim calcmode="lin" valueType="num">
                                      <p:cBhvr additive="base">
                                        <p:cTn id="8" dur="500" fill="hold"/>
                                        <p:tgtEl>
                                          <p:spTgt spid="3277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277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2774"/>
                                        </p:tgtEl>
                                        <p:attrNameLst>
                                          <p:attrName>style.visibility</p:attrName>
                                        </p:attrNameLst>
                                      </p:cBhvr>
                                      <p:to>
                                        <p:strVal val="visible"/>
                                      </p:to>
                                    </p:set>
                                    <p:anim calcmode="lin" valueType="num">
                                      <p:cBhvr additive="base">
                                        <p:cTn id="13" dur="500" fill="hold"/>
                                        <p:tgtEl>
                                          <p:spTgt spid="32774"/>
                                        </p:tgtEl>
                                        <p:attrNameLst>
                                          <p:attrName>ppt_x</p:attrName>
                                        </p:attrNameLst>
                                      </p:cBhvr>
                                      <p:tavLst>
                                        <p:tav tm="0">
                                          <p:val>
                                            <p:strVal val="1+#ppt_w/2"/>
                                          </p:val>
                                        </p:tav>
                                        <p:tav tm="100000">
                                          <p:val>
                                            <p:strVal val="#ppt_x"/>
                                          </p:val>
                                        </p:tav>
                                      </p:tavLst>
                                    </p:anim>
                                    <p:anim calcmode="lin" valueType="num">
                                      <p:cBhvr additive="base">
                                        <p:cTn id="14" dur="500" fill="hold"/>
                                        <p:tgtEl>
                                          <p:spTgt spid="3277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27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dirty="0"/>
              <a:t>歼</a:t>
            </a:r>
            <a:r>
              <a:rPr lang="en-US" altLang="zh-CN" dirty="0"/>
              <a:t>-10</a:t>
            </a:r>
            <a:r>
              <a:rPr lang="zh-CN" altLang="en-US" dirty="0"/>
              <a:t>战斗机时间表</a:t>
            </a:r>
            <a:r>
              <a:rPr lang="en-US" altLang="zh-CN" sz="3200" dirty="0"/>
              <a:t>(</a:t>
            </a:r>
            <a:r>
              <a:rPr lang="zh-CN" altLang="en-US" sz="3200" dirty="0"/>
              <a:t>仅供参考</a:t>
            </a:r>
            <a:r>
              <a:rPr lang="en-US" altLang="zh-CN" sz="3200" dirty="0"/>
              <a:t>)</a:t>
            </a:r>
          </a:p>
        </p:txBody>
      </p:sp>
      <p:sp>
        <p:nvSpPr>
          <p:cNvPr id="17411" name="Rectangle 3"/>
          <p:cNvSpPr>
            <a:spLocks noGrp="1" noChangeArrowheads="1"/>
          </p:cNvSpPr>
          <p:nvPr>
            <p:ph type="body" idx="4294967295"/>
          </p:nvPr>
        </p:nvSpPr>
        <p:spPr>
          <a:xfrm>
            <a:off x="0" y="1484313"/>
            <a:ext cx="8713788" cy="4824412"/>
          </a:xfrm>
        </p:spPr>
        <p:txBody>
          <a:bodyPr/>
          <a:lstStyle/>
          <a:p>
            <a:pPr>
              <a:lnSpc>
                <a:spcPct val="80000"/>
              </a:lnSpc>
            </a:pPr>
            <a:r>
              <a:rPr lang="en-US" altLang="zh-CN" sz="2800"/>
              <a:t>1988</a:t>
            </a:r>
            <a:r>
              <a:rPr lang="zh-CN" altLang="en-US" sz="2800"/>
              <a:t>年</a:t>
            </a:r>
            <a:r>
              <a:rPr lang="en-US" altLang="zh-CN" sz="2800"/>
              <a:t>9</a:t>
            </a:r>
            <a:r>
              <a:rPr lang="zh-CN" altLang="en-US" sz="2800"/>
              <a:t>月，研制一种新的轻型战斗机的计划被批准</a:t>
            </a:r>
          </a:p>
          <a:p>
            <a:pPr>
              <a:lnSpc>
                <a:spcPct val="80000"/>
              </a:lnSpc>
            </a:pPr>
            <a:r>
              <a:rPr lang="en-US" altLang="zh-CN" sz="2800"/>
              <a:t>1988</a:t>
            </a:r>
            <a:r>
              <a:rPr lang="zh-CN" altLang="en-US" sz="2800"/>
              <a:t>年</a:t>
            </a:r>
            <a:r>
              <a:rPr lang="en-US" altLang="zh-CN" sz="2800"/>
              <a:t>10</a:t>
            </a:r>
            <a:r>
              <a:rPr lang="zh-CN" altLang="en-US" sz="2800"/>
              <a:t>月，</a:t>
            </a:r>
            <a:r>
              <a:rPr lang="en-US" altLang="zh-CN" sz="2800"/>
              <a:t>611</a:t>
            </a:r>
            <a:r>
              <a:rPr lang="zh-CN" altLang="en-US" sz="2800"/>
              <a:t>所开始研制</a:t>
            </a:r>
            <a:r>
              <a:rPr lang="en-US" altLang="zh-CN" sz="2800"/>
              <a:t>8810</a:t>
            </a:r>
            <a:r>
              <a:rPr lang="zh-CN" altLang="en-US" sz="2800"/>
              <a:t>工程</a:t>
            </a:r>
          </a:p>
          <a:p>
            <a:pPr>
              <a:lnSpc>
                <a:spcPct val="80000"/>
              </a:lnSpc>
            </a:pPr>
            <a:r>
              <a:rPr lang="en-US" altLang="zh-CN" sz="2800"/>
              <a:t>1993</a:t>
            </a:r>
            <a:r>
              <a:rPr lang="zh-CN" altLang="en-US" sz="2800"/>
              <a:t>年末，第一架全金属大尺寸模型完成，所提指标被空军驳回，因而导致重新设计并严重滞后</a:t>
            </a:r>
          </a:p>
          <a:p>
            <a:pPr>
              <a:lnSpc>
                <a:spcPct val="80000"/>
              </a:lnSpc>
            </a:pPr>
            <a:r>
              <a:rPr lang="zh-CN" altLang="en-US" sz="2800"/>
              <a:t>第二架原型机</a:t>
            </a:r>
            <a:r>
              <a:rPr lang="en-US" altLang="zh-CN" sz="2800"/>
              <a:t>(1002)</a:t>
            </a:r>
            <a:r>
              <a:rPr lang="zh-CN" altLang="en-US" sz="2800"/>
              <a:t>完成，进气口与座舱有少量改动</a:t>
            </a:r>
          </a:p>
          <a:p>
            <a:pPr>
              <a:lnSpc>
                <a:spcPct val="80000"/>
              </a:lnSpc>
            </a:pPr>
            <a:r>
              <a:rPr lang="zh-CN" altLang="en-US" sz="2800"/>
              <a:t>另两架原型机</a:t>
            </a:r>
            <a:r>
              <a:rPr lang="en-US" altLang="zh-CN" sz="2800"/>
              <a:t>(1003,1004)</a:t>
            </a:r>
            <a:r>
              <a:rPr lang="zh-CN" altLang="en-US" sz="2800"/>
              <a:t>完成，正式命名为歼</a:t>
            </a:r>
            <a:r>
              <a:rPr lang="en-US" altLang="zh-CN" sz="2800"/>
              <a:t>10</a:t>
            </a:r>
          </a:p>
          <a:p>
            <a:pPr>
              <a:lnSpc>
                <a:spcPct val="80000"/>
              </a:lnSpc>
            </a:pPr>
            <a:r>
              <a:rPr lang="en-US" altLang="zh-CN" sz="2800"/>
              <a:t>1997</a:t>
            </a:r>
            <a:r>
              <a:rPr lang="zh-CN" altLang="en-US" sz="2800"/>
              <a:t>年末，</a:t>
            </a:r>
            <a:r>
              <a:rPr lang="en-US" altLang="zh-CN" sz="2800"/>
              <a:t>1002</a:t>
            </a:r>
            <a:r>
              <a:rPr lang="zh-CN" altLang="en-US" sz="2800"/>
              <a:t>原型机因事故坠毁，试飞员丧生。原因据报道是数字线传控制系统故障，试飞暂中止</a:t>
            </a:r>
          </a:p>
          <a:p>
            <a:pPr>
              <a:lnSpc>
                <a:spcPct val="80000"/>
              </a:lnSpc>
            </a:pPr>
            <a:r>
              <a:rPr lang="en-US" altLang="zh-CN" sz="2800"/>
              <a:t>1998</a:t>
            </a:r>
            <a:r>
              <a:rPr lang="zh-CN" altLang="en-US" sz="2800"/>
              <a:t>年，试飞恢复，又完成两架原型机</a:t>
            </a:r>
            <a:r>
              <a:rPr lang="en-US" altLang="zh-CN" sz="2800"/>
              <a:t>(1005,1006)</a:t>
            </a:r>
            <a:r>
              <a:rPr lang="zh-CN" altLang="en-US" sz="2800"/>
              <a:t>。在密集的空中和地面试验后，研制成功</a:t>
            </a:r>
          </a:p>
          <a:p>
            <a:pPr>
              <a:lnSpc>
                <a:spcPct val="80000"/>
              </a:lnSpc>
            </a:pPr>
            <a:r>
              <a:rPr lang="en-US" altLang="zh-CN" sz="2800"/>
              <a:t>2001</a:t>
            </a:r>
            <a:r>
              <a:rPr lang="zh-CN" altLang="en-US" sz="2800"/>
              <a:t>～</a:t>
            </a:r>
            <a:r>
              <a:rPr lang="en-US" altLang="zh-CN" sz="2800"/>
              <a:t>2002</a:t>
            </a:r>
            <a:r>
              <a:rPr lang="zh-CN" altLang="en-US" sz="2800"/>
              <a:t>，俄罗斯提供</a:t>
            </a:r>
            <a:r>
              <a:rPr lang="en-US" altLang="zh-CN" sz="2800"/>
              <a:t>100~120</a:t>
            </a:r>
            <a:r>
              <a:rPr lang="zh-CN" altLang="en-US" sz="2800"/>
              <a:t>个</a:t>
            </a:r>
            <a:r>
              <a:rPr lang="en-US" altLang="zh-CN" sz="2800"/>
              <a:t>AL-31F</a:t>
            </a:r>
            <a:r>
              <a:rPr lang="zh-CN" altLang="en-US" sz="2800"/>
              <a:t>发动机</a:t>
            </a:r>
          </a:p>
        </p:txBody>
      </p:sp>
      <p:pic>
        <p:nvPicPr>
          <p:cNvPr id="17413" name="Picture 5" descr="j-10 Multirole Fighter"/>
          <p:cNvPicPr>
            <a:picLocks noGrp="1" noChangeAspect="1" noChangeArrowheads="1"/>
          </p:cNvPicPr>
          <p:nvPr>
            <p:ph idx="1"/>
          </p:nvPr>
        </p:nvPicPr>
        <p:blipFill>
          <a:blip r:embed="rId2" cstate="print"/>
          <a:srcRect/>
          <a:stretch>
            <a:fillRect/>
          </a:stretch>
        </p:blipFill>
        <p:spPr>
          <a:xfrm>
            <a:off x="0" y="1484313"/>
            <a:ext cx="9144000" cy="4210050"/>
          </a:xfr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413"/>
                                        </p:tgtEl>
                                        <p:attrNameLst>
                                          <p:attrName>style.visibility</p:attrName>
                                        </p:attrNameLst>
                                      </p:cBhvr>
                                      <p:to>
                                        <p:strVal val="visible"/>
                                      </p:to>
                                    </p:set>
                                    <p:anim calcmode="lin" valueType="num">
                                      <p:cBhvr additive="base">
                                        <p:cTn id="7" dur="500" fill="hold"/>
                                        <p:tgtEl>
                                          <p:spTgt spid="17413"/>
                                        </p:tgtEl>
                                        <p:attrNameLst>
                                          <p:attrName>ppt_x</p:attrName>
                                        </p:attrNameLst>
                                      </p:cBhvr>
                                      <p:tavLst>
                                        <p:tav tm="0">
                                          <p:val>
                                            <p:strVal val="1+#ppt_w/2"/>
                                          </p:val>
                                        </p:tav>
                                        <p:tav tm="100000">
                                          <p:val>
                                            <p:strVal val="#ppt_x"/>
                                          </p:val>
                                        </p:tav>
                                      </p:tavLst>
                                    </p:anim>
                                    <p:anim calcmode="lin" valueType="num">
                                      <p:cBhvr additive="base">
                                        <p:cTn id="8" dur="500" fill="hold"/>
                                        <p:tgtEl>
                                          <p:spTgt spid="1741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74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zh-CN" altLang="en-US" dirty="0"/>
              <a:t>歼</a:t>
            </a:r>
            <a:r>
              <a:rPr lang="en-US" altLang="zh-CN" dirty="0"/>
              <a:t>-10</a:t>
            </a:r>
            <a:r>
              <a:rPr lang="zh-CN" altLang="en-US" dirty="0"/>
              <a:t>的性能数据</a:t>
            </a:r>
            <a:r>
              <a:rPr lang="en-US" altLang="zh-CN" sz="3200" dirty="0"/>
              <a:t>(</a:t>
            </a:r>
            <a:r>
              <a:rPr lang="zh-CN" altLang="en-US" sz="3200" dirty="0"/>
              <a:t>仅供参考</a:t>
            </a:r>
            <a:r>
              <a:rPr lang="en-US" altLang="zh-CN" sz="3200" dirty="0"/>
              <a:t>)</a:t>
            </a:r>
          </a:p>
        </p:txBody>
      </p:sp>
      <p:sp>
        <p:nvSpPr>
          <p:cNvPr id="114691" name="Rectangle 3"/>
          <p:cNvSpPr>
            <a:spLocks noGrp="1" noChangeArrowheads="1"/>
          </p:cNvSpPr>
          <p:nvPr>
            <p:ph idx="1"/>
          </p:nvPr>
        </p:nvSpPr>
        <p:spPr/>
        <p:txBody>
          <a:bodyPr/>
          <a:lstStyle/>
          <a:p>
            <a:r>
              <a:rPr lang="zh-CN" altLang="en-US"/>
              <a:t>单座单发多用途战斗机</a:t>
            </a:r>
          </a:p>
          <a:p>
            <a:r>
              <a:rPr lang="en-US" altLang="zh-CN"/>
              <a:t>AL-31F</a:t>
            </a:r>
            <a:r>
              <a:rPr lang="zh-CN" altLang="en-US"/>
              <a:t>涡扇发动机，推力</a:t>
            </a:r>
            <a:r>
              <a:rPr lang="en-US" altLang="zh-CN"/>
              <a:t>79.4kN</a:t>
            </a:r>
            <a:r>
              <a:rPr lang="zh-CN" altLang="en-US"/>
              <a:t>，加力推力</a:t>
            </a:r>
            <a:r>
              <a:rPr lang="en-US" altLang="zh-CN"/>
              <a:t>122.6kN</a:t>
            </a:r>
          </a:p>
          <a:p>
            <a:r>
              <a:rPr lang="zh-CN" altLang="en-US"/>
              <a:t>外形</a:t>
            </a:r>
            <a:r>
              <a:rPr lang="en-US" altLang="zh-CN"/>
              <a:t>: 14.57m</a:t>
            </a:r>
            <a:r>
              <a:rPr lang="zh-CN" altLang="en-US"/>
              <a:t>长</a:t>
            </a:r>
            <a:r>
              <a:rPr lang="en-US" altLang="zh-CN"/>
              <a:t>, 4.78</a:t>
            </a:r>
            <a:r>
              <a:rPr lang="zh-CN" altLang="en-US"/>
              <a:t>米高</a:t>
            </a:r>
            <a:r>
              <a:rPr lang="en-US" altLang="zh-CN"/>
              <a:t>, </a:t>
            </a:r>
            <a:r>
              <a:rPr lang="zh-CN" altLang="en-US"/>
              <a:t>翼展</a:t>
            </a:r>
            <a:r>
              <a:rPr lang="en-US" altLang="zh-CN"/>
              <a:t>8.78m</a:t>
            </a:r>
          </a:p>
          <a:p>
            <a:r>
              <a:rPr lang="zh-CN" altLang="en-US"/>
              <a:t>速度</a:t>
            </a:r>
            <a:r>
              <a:rPr lang="en-US" altLang="zh-CN"/>
              <a:t>: 1.2Mach(</a:t>
            </a:r>
            <a:r>
              <a:rPr lang="zh-CN" altLang="en-US"/>
              <a:t>海平面</a:t>
            </a:r>
            <a:r>
              <a:rPr lang="en-US" altLang="zh-CN"/>
              <a:t>), 2.0(</a:t>
            </a:r>
            <a:r>
              <a:rPr lang="zh-CN" altLang="en-US"/>
              <a:t>高空</a:t>
            </a:r>
            <a:r>
              <a:rPr lang="en-US" altLang="zh-CN"/>
              <a:t>)</a:t>
            </a:r>
          </a:p>
          <a:p>
            <a:r>
              <a:rPr lang="zh-CN" altLang="en-US"/>
              <a:t>升限</a:t>
            </a:r>
            <a:r>
              <a:rPr lang="en-US" altLang="zh-CN"/>
              <a:t>: 18000m</a:t>
            </a:r>
          </a:p>
          <a:p>
            <a:r>
              <a:rPr lang="zh-CN" altLang="en-US"/>
              <a:t>作战半径</a:t>
            </a:r>
            <a:r>
              <a:rPr lang="en-US" altLang="zh-CN"/>
              <a:t>: 1000km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zh-CN" altLang="en-US" dirty="0"/>
              <a:t>歼</a:t>
            </a:r>
            <a:r>
              <a:rPr lang="en-US" altLang="zh-CN" dirty="0"/>
              <a:t>-10</a:t>
            </a:r>
            <a:r>
              <a:rPr lang="zh-CN" altLang="en-US" dirty="0"/>
              <a:t>的性能数据</a:t>
            </a:r>
            <a:r>
              <a:rPr lang="en-US" altLang="zh-CN" sz="3200" dirty="0"/>
              <a:t>(</a:t>
            </a:r>
            <a:r>
              <a:rPr lang="zh-CN" altLang="en-US" sz="3200" dirty="0"/>
              <a:t>续</a:t>
            </a:r>
            <a:r>
              <a:rPr lang="en-US" altLang="zh-CN" sz="3200" dirty="0"/>
              <a:t>,</a:t>
            </a:r>
            <a:r>
              <a:rPr lang="zh-CN" altLang="en-US" sz="3200" dirty="0"/>
              <a:t>仅供参考</a:t>
            </a:r>
            <a:r>
              <a:rPr lang="en-US" altLang="zh-CN" sz="3200" dirty="0"/>
              <a:t>)</a:t>
            </a:r>
          </a:p>
        </p:txBody>
      </p:sp>
      <p:sp>
        <p:nvSpPr>
          <p:cNvPr id="115715" name="Rectangle 3"/>
          <p:cNvSpPr>
            <a:spLocks noGrp="1" noChangeArrowheads="1"/>
          </p:cNvSpPr>
          <p:nvPr>
            <p:ph idx="1"/>
          </p:nvPr>
        </p:nvSpPr>
        <p:spPr/>
        <p:txBody>
          <a:bodyPr/>
          <a:lstStyle/>
          <a:p>
            <a:r>
              <a:rPr lang="zh-CN" altLang="en-US"/>
              <a:t>最大起飞重量</a:t>
            </a:r>
            <a:r>
              <a:rPr lang="en-US" altLang="zh-CN"/>
              <a:t>: 18.5</a:t>
            </a:r>
            <a:r>
              <a:rPr lang="zh-CN" altLang="en-US"/>
              <a:t>吨</a:t>
            </a:r>
            <a:r>
              <a:rPr lang="en-US" altLang="zh-CN"/>
              <a:t>, </a:t>
            </a:r>
            <a:r>
              <a:rPr lang="zh-CN" altLang="en-US"/>
              <a:t>挂弹量约</a:t>
            </a:r>
            <a:r>
              <a:rPr lang="en-US" altLang="zh-CN"/>
              <a:t>7</a:t>
            </a:r>
            <a:r>
              <a:rPr lang="zh-CN" altLang="en-US"/>
              <a:t>吨</a:t>
            </a:r>
          </a:p>
          <a:p>
            <a:r>
              <a:rPr lang="zh-CN" altLang="en-US"/>
              <a:t>外挂点</a:t>
            </a:r>
            <a:r>
              <a:rPr lang="en-US" altLang="zh-CN"/>
              <a:t>11</a:t>
            </a:r>
            <a:r>
              <a:rPr lang="zh-CN" altLang="en-US"/>
              <a:t>个</a:t>
            </a:r>
          </a:p>
          <a:p>
            <a:r>
              <a:rPr lang="zh-CN" altLang="en-US"/>
              <a:t>采用</a:t>
            </a:r>
            <a:r>
              <a:rPr lang="en-US" altLang="zh-CN"/>
              <a:t>4</a:t>
            </a:r>
            <a:r>
              <a:rPr lang="zh-CN" altLang="en-US"/>
              <a:t>余度数字线传飞行控制系统</a:t>
            </a:r>
          </a:p>
          <a:p>
            <a:r>
              <a:rPr lang="zh-CN" altLang="en-US"/>
              <a:t>所用脉冲多普勒火控雷达可同时识别</a:t>
            </a:r>
            <a:r>
              <a:rPr lang="en-US" altLang="zh-CN"/>
              <a:t>24</a:t>
            </a:r>
            <a:r>
              <a:rPr lang="zh-CN" altLang="en-US"/>
              <a:t>个目标</a:t>
            </a:r>
            <a:r>
              <a:rPr lang="en-US" altLang="zh-CN"/>
              <a:t>, </a:t>
            </a:r>
            <a:r>
              <a:rPr lang="zh-CN" altLang="en-US"/>
              <a:t>并对其中</a:t>
            </a:r>
            <a:r>
              <a:rPr lang="en-US" altLang="zh-CN"/>
              <a:t>4</a:t>
            </a:r>
            <a:r>
              <a:rPr lang="zh-CN" altLang="en-US"/>
              <a:t>个最具威胁的目标发起攻击。远期将采用国产相控阵雷达</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zh-CN" altLang="en-US" dirty="0"/>
              <a:t>歼</a:t>
            </a:r>
            <a:r>
              <a:rPr lang="en-US" altLang="zh-CN" dirty="0"/>
              <a:t>-10</a:t>
            </a:r>
            <a:r>
              <a:rPr lang="zh-CN" altLang="en-US" dirty="0"/>
              <a:t>的相关图片</a:t>
            </a:r>
            <a:r>
              <a:rPr lang="en-US" altLang="zh-CN" dirty="0"/>
              <a:t>(</a:t>
            </a:r>
            <a:r>
              <a:rPr lang="zh-CN" altLang="en-US" dirty="0"/>
              <a:t>仅供参考</a:t>
            </a:r>
            <a:r>
              <a:rPr lang="en-US" altLang="zh-CN" dirty="0"/>
              <a:t>)</a:t>
            </a:r>
          </a:p>
        </p:txBody>
      </p:sp>
      <p:sp>
        <p:nvSpPr>
          <p:cNvPr id="47107" name="Rectangle 3"/>
          <p:cNvSpPr>
            <a:spLocks noGrp="1" noChangeArrowheads="1"/>
          </p:cNvSpPr>
          <p:nvPr>
            <p:ph type="body" sz="half" idx="1"/>
          </p:nvPr>
        </p:nvSpPr>
        <p:spPr>
          <a:xfrm>
            <a:off x="179388" y="1484313"/>
            <a:ext cx="8643937" cy="4824412"/>
          </a:xfrm>
        </p:spPr>
        <p:txBody>
          <a:bodyPr/>
          <a:lstStyle/>
          <a:p>
            <a:r>
              <a:rPr lang="zh-CN" altLang="en-US" sz="2800" dirty="0"/>
              <a:t>以色列的</a:t>
            </a:r>
            <a:r>
              <a:rPr lang="en-US" altLang="zh-CN" sz="2800" dirty="0" err="1"/>
              <a:t>Lavi</a:t>
            </a:r>
            <a:r>
              <a:rPr lang="zh-CN" altLang="en-US" sz="2800" dirty="0"/>
              <a:t>战机</a:t>
            </a:r>
          </a:p>
          <a:p>
            <a:r>
              <a:rPr lang="zh-CN" altLang="en-US" sz="2800" dirty="0"/>
              <a:t>最早的</a:t>
            </a:r>
            <a:r>
              <a:rPr lang="en-US" altLang="zh-CN" sz="2800" dirty="0"/>
              <a:t>, </a:t>
            </a:r>
            <a:r>
              <a:rPr lang="zh-CN" altLang="en-US" sz="2800" dirty="0"/>
              <a:t>李鹏在认真研究</a:t>
            </a:r>
          </a:p>
          <a:p>
            <a:r>
              <a:rPr lang="en-US" altLang="zh-CN" sz="2800" dirty="0"/>
              <a:t>1998</a:t>
            </a:r>
            <a:r>
              <a:rPr lang="zh-CN" altLang="en-US" sz="2800" dirty="0"/>
              <a:t>年</a:t>
            </a:r>
            <a:r>
              <a:rPr lang="en-US" altLang="zh-CN" sz="2800" dirty="0"/>
              <a:t>, </a:t>
            </a:r>
            <a:r>
              <a:rPr lang="zh-CN" altLang="en-US" sz="2800" dirty="0"/>
              <a:t>江泽民向试飞员雷强表示祝贺</a:t>
            </a:r>
          </a:p>
          <a:p>
            <a:r>
              <a:rPr lang="zh-CN" altLang="en-US" sz="2800" dirty="0"/>
              <a:t>批量型歼</a:t>
            </a:r>
            <a:r>
              <a:rPr lang="en-US" altLang="zh-CN" sz="2800" dirty="0"/>
              <a:t>-10</a:t>
            </a:r>
            <a:r>
              <a:rPr lang="zh-CN" altLang="en-US" sz="2800" dirty="0"/>
              <a:t>已涂上了最新的低可视性涂装</a:t>
            </a:r>
          </a:p>
          <a:p>
            <a:r>
              <a:rPr lang="zh-CN" altLang="en-US" sz="2800" dirty="0"/>
              <a:t>所用的</a:t>
            </a:r>
            <a:r>
              <a:rPr lang="en-US" altLang="zh-CN" sz="2800" dirty="0"/>
              <a:t>AL-31FN</a:t>
            </a:r>
            <a:r>
              <a:rPr lang="zh-CN" altLang="en-US" sz="2800" dirty="0"/>
              <a:t>发动机</a:t>
            </a:r>
            <a:r>
              <a:rPr lang="en-US" altLang="zh-CN" sz="2800" dirty="0"/>
              <a:t>(US$3.6M)</a:t>
            </a:r>
          </a:p>
        </p:txBody>
      </p:sp>
      <p:pic>
        <p:nvPicPr>
          <p:cNvPr id="47112" name="Picture 8" descr="youshi"/>
          <p:cNvPicPr>
            <a:picLocks noGrp="1" noChangeAspect="1" noChangeArrowheads="1"/>
          </p:cNvPicPr>
          <p:nvPr>
            <p:ph sz="quarter" idx="2"/>
          </p:nvPr>
        </p:nvPicPr>
        <p:blipFill>
          <a:blip r:embed="rId2" cstate="print"/>
          <a:srcRect/>
          <a:stretch>
            <a:fillRect/>
          </a:stretch>
        </p:blipFill>
        <p:spPr>
          <a:xfrm>
            <a:off x="0" y="1557338"/>
            <a:ext cx="9144000" cy="4573587"/>
          </a:xfrm>
          <a:noFill/>
          <a:ln/>
        </p:spPr>
      </p:pic>
      <p:pic>
        <p:nvPicPr>
          <p:cNvPr id="47115" name="Picture 11" descr="j10_lee"/>
          <p:cNvPicPr>
            <a:picLocks noGrp="1" noChangeAspect="1" noChangeArrowheads="1"/>
          </p:cNvPicPr>
          <p:nvPr>
            <p:ph sz="quarter" idx="3"/>
          </p:nvPr>
        </p:nvPicPr>
        <p:blipFill>
          <a:blip r:embed="rId3" cstate="print"/>
          <a:srcRect/>
          <a:stretch>
            <a:fillRect/>
          </a:stretch>
        </p:blipFill>
        <p:spPr>
          <a:xfrm>
            <a:off x="0" y="476250"/>
            <a:ext cx="9144000" cy="5851525"/>
          </a:xfrm>
          <a:noFill/>
          <a:ln/>
        </p:spPr>
      </p:pic>
      <p:pic>
        <p:nvPicPr>
          <p:cNvPr id="47128" name="Picture 24" descr="j10_head"/>
          <p:cNvPicPr>
            <a:picLocks noChangeAspect="1" noChangeArrowheads="1"/>
          </p:cNvPicPr>
          <p:nvPr/>
        </p:nvPicPr>
        <p:blipFill>
          <a:blip r:embed="rId4" cstate="print"/>
          <a:srcRect/>
          <a:stretch>
            <a:fillRect/>
          </a:stretch>
        </p:blipFill>
        <p:spPr bwMode="auto">
          <a:xfrm>
            <a:off x="0" y="1316038"/>
            <a:ext cx="9144000" cy="5541962"/>
          </a:xfrm>
          <a:prstGeom prst="rect">
            <a:avLst/>
          </a:prstGeom>
          <a:noFill/>
        </p:spPr>
      </p:pic>
      <p:pic>
        <p:nvPicPr>
          <p:cNvPr id="47130" name="Picture 26" descr="j10_lei"/>
          <p:cNvPicPr>
            <a:picLocks noChangeAspect="1" noChangeArrowheads="1"/>
          </p:cNvPicPr>
          <p:nvPr/>
        </p:nvPicPr>
        <p:blipFill>
          <a:blip r:embed="rId5" cstate="print"/>
          <a:srcRect/>
          <a:stretch>
            <a:fillRect/>
          </a:stretch>
        </p:blipFill>
        <p:spPr bwMode="auto">
          <a:xfrm>
            <a:off x="0" y="0"/>
            <a:ext cx="9144000" cy="6858000"/>
          </a:xfrm>
          <a:prstGeom prst="rect">
            <a:avLst/>
          </a:prstGeom>
          <a:noFill/>
        </p:spPr>
      </p:pic>
      <p:pic>
        <p:nvPicPr>
          <p:cNvPr id="47133" name="Picture 29" descr="j10_junshijia"/>
          <p:cNvPicPr>
            <a:picLocks noChangeAspect="1" noChangeArrowheads="1"/>
          </p:cNvPicPr>
          <p:nvPr/>
        </p:nvPicPr>
        <p:blipFill>
          <a:blip r:embed="rId6" cstate="print"/>
          <a:srcRect/>
          <a:stretch>
            <a:fillRect/>
          </a:stretch>
        </p:blipFill>
        <p:spPr bwMode="auto">
          <a:xfrm>
            <a:off x="0" y="1916113"/>
            <a:ext cx="9144000" cy="4224337"/>
          </a:xfrm>
          <a:prstGeom prst="rect">
            <a:avLst/>
          </a:prstGeom>
          <a:noFill/>
        </p:spPr>
      </p:pic>
      <p:pic>
        <p:nvPicPr>
          <p:cNvPr id="47135" name="Picture 31" descr="j10_al31fn"/>
          <p:cNvPicPr>
            <a:picLocks noChangeAspect="1" noChangeArrowheads="1"/>
          </p:cNvPicPr>
          <p:nvPr/>
        </p:nvPicPr>
        <p:blipFill>
          <a:blip r:embed="rId7" cstate="print"/>
          <a:srcRect/>
          <a:stretch>
            <a:fillRect/>
          </a:stretch>
        </p:blipFill>
        <p:spPr bwMode="auto">
          <a:xfrm>
            <a:off x="0" y="1484313"/>
            <a:ext cx="9144000" cy="47196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7112"/>
                                        </p:tgtEl>
                                        <p:attrNameLst>
                                          <p:attrName>style.visibility</p:attrName>
                                        </p:attrNameLst>
                                      </p:cBhvr>
                                      <p:to>
                                        <p:strVal val="visible"/>
                                      </p:to>
                                    </p:set>
                                    <p:anim calcmode="lin" valueType="num">
                                      <p:cBhvr additive="base">
                                        <p:cTn id="13" dur="500" fill="hold"/>
                                        <p:tgtEl>
                                          <p:spTgt spid="47112"/>
                                        </p:tgtEl>
                                        <p:attrNameLst>
                                          <p:attrName>ppt_x</p:attrName>
                                        </p:attrNameLst>
                                      </p:cBhvr>
                                      <p:tavLst>
                                        <p:tav tm="0">
                                          <p:val>
                                            <p:strVal val="0-#ppt_w/2"/>
                                          </p:val>
                                        </p:tav>
                                        <p:tav tm="100000">
                                          <p:val>
                                            <p:strVal val="#ppt_x"/>
                                          </p:val>
                                        </p:tav>
                                      </p:tavLst>
                                    </p:anim>
                                    <p:anim calcmode="lin" valueType="num">
                                      <p:cBhvr additive="base">
                                        <p:cTn id="14" dur="500" fill="hold"/>
                                        <p:tgtEl>
                                          <p:spTgt spid="4711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71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107">
                                            <p:txEl>
                                              <p:pRg st="1" end="1"/>
                                            </p:txEl>
                                          </p:spTgt>
                                        </p:tgtEl>
                                        <p:attrNameLst>
                                          <p:attrName>style.visibility</p:attrName>
                                        </p:attrNameLst>
                                      </p:cBhvr>
                                      <p:to>
                                        <p:strVal val="visible"/>
                                      </p:to>
                                    </p:set>
                                    <p:anim calcmode="lin" valueType="num">
                                      <p:cBhvr additive="base">
                                        <p:cTn id="19" dur="5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1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7115"/>
                                        </p:tgtEl>
                                        <p:attrNameLst>
                                          <p:attrName>style.visibility</p:attrName>
                                        </p:attrNameLst>
                                      </p:cBhvr>
                                      <p:to>
                                        <p:strVal val="visible"/>
                                      </p:to>
                                    </p:set>
                                    <p:anim calcmode="lin" valueType="num">
                                      <p:cBhvr additive="base">
                                        <p:cTn id="25" dur="500" fill="hold"/>
                                        <p:tgtEl>
                                          <p:spTgt spid="47115"/>
                                        </p:tgtEl>
                                        <p:attrNameLst>
                                          <p:attrName>ppt_x</p:attrName>
                                        </p:attrNameLst>
                                      </p:cBhvr>
                                      <p:tavLst>
                                        <p:tav tm="0">
                                          <p:val>
                                            <p:strVal val="#ppt_x"/>
                                          </p:val>
                                        </p:tav>
                                        <p:tav tm="100000">
                                          <p:val>
                                            <p:strVal val="#ppt_x"/>
                                          </p:val>
                                        </p:tav>
                                      </p:tavLst>
                                    </p:anim>
                                    <p:anim calcmode="lin" valueType="num">
                                      <p:cBhvr additive="base">
                                        <p:cTn id="26" dur="500" fill="hold"/>
                                        <p:tgtEl>
                                          <p:spTgt spid="4711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711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7128"/>
                                        </p:tgtEl>
                                        <p:attrNameLst>
                                          <p:attrName>style.visibility</p:attrName>
                                        </p:attrNameLst>
                                      </p:cBhvr>
                                      <p:to>
                                        <p:strVal val="visible"/>
                                      </p:to>
                                    </p:set>
                                    <p:anim calcmode="lin" valueType="num">
                                      <p:cBhvr additive="base">
                                        <p:cTn id="31" dur="500" fill="hold"/>
                                        <p:tgtEl>
                                          <p:spTgt spid="47128"/>
                                        </p:tgtEl>
                                        <p:attrNameLst>
                                          <p:attrName>ppt_x</p:attrName>
                                        </p:attrNameLst>
                                      </p:cBhvr>
                                      <p:tavLst>
                                        <p:tav tm="0">
                                          <p:val>
                                            <p:strVal val="#ppt_x"/>
                                          </p:val>
                                        </p:tav>
                                        <p:tav tm="100000">
                                          <p:val>
                                            <p:strVal val="#ppt_x"/>
                                          </p:val>
                                        </p:tav>
                                      </p:tavLst>
                                    </p:anim>
                                    <p:anim calcmode="lin" valueType="num">
                                      <p:cBhvr additive="base">
                                        <p:cTn id="32" dur="500" fill="hold"/>
                                        <p:tgtEl>
                                          <p:spTgt spid="4712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7128"/>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7107">
                                            <p:txEl>
                                              <p:pRg st="2" end="2"/>
                                            </p:txEl>
                                          </p:spTgt>
                                        </p:tgtEl>
                                        <p:attrNameLst>
                                          <p:attrName>style.visibility</p:attrName>
                                        </p:attrNameLst>
                                      </p:cBhvr>
                                      <p:to>
                                        <p:strVal val="visible"/>
                                      </p:to>
                                    </p:set>
                                    <p:anim calcmode="lin" valueType="num">
                                      <p:cBhvr additive="base">
                                        <p:cTn id="37" dur="5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71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47130"/>
                                        </p:tgtEl>
                                        <p:attrNameLst>
                                          <p:attrName>style.visibility</p:attrName>
                                        </p:attrNameLst>
                                      </p:cBhvr>
                                      <p:to>
                                        <p:strVal val="visible"/>
                                      </p:to>
                                    </p:set>
                                    <p:anim calcmode="lin" valueType="num">
                                      <p:cBhvr additive="base">
                                        <p:cTn id="43" dur="500" fill="hold"/>
                                        <p:tgtEl>
                                          <p:spTgt spid="47130"/>
                                        </p:tgtEl>
                                        <p:attrNameLst>
                                          <p:attrName>ppt_x</p:attrName>
                                        </p:attrNameLst>
                                      </p:cBhvr>
                                      <p:tavLst>
                                        <p:tav tm="0">
                                          <p:val>
                                            <p:strVal val="#ppt_x"/>
                                          </p:val>
                                        </p:tav>
                                        <p:tav tm="100000">
                                          <p:val>
                                            <p:strVal val="#ppt_x"/>
                                          </p:val>
                                        </p:tav>
                                      </p:tavLst>
                                    </p:anim>
                                    <p:anim calcmode="lin" valueType="num">
                                      <p:cBhvr additive="base">
                                        <p:cTn id="44" dur="500" fill="hold"/>
                                        <p:tgtEl>
                                          <p:spTgt spid="47130"/>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47130"/>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7107">
                                            <p:txEl>
                                              <p:pRg st="3" end="3"/>
                                            </p:txEl>
                                          </p:spTgt>
                                        </p:tgtEl>
                                        <p:attrNameLst>
                                          <p:attrName>style.visibility</p:attrName>
                                        </p:attrNameLst>
                                      </p:cBhvr>
                                      <p:to>
                                        <p:strVal val="visible"/>
                                      </p:to>
                                    </p:set>
                                    <p:anim calcmode="lin" valueType="num">
                                      <p:cBhvr additive="base">
                                        <p:cTn id="49" dur="500" fill="hold"/>
                                        <p:tgtEl>
                                          <p:spTgt spid="47107">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71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3" fill="hold" nodeType="clickEffect">
                                  <p:stCondLst>
                                    <p:cond delay="0"/>
                                  </p:stCondLst>
                                  <p:childTnLst>
                                    <p:set>
                                      <p:cBhvr>
                                        <p:cTn id="54" dur="1" fill="hold">
                                          <p:stCondLst>
                                            <p:cond delay="0"/>
                                          </p:stCondLst>
                                        </p:cTn>
                                        <p:tgtEl>
                                          <p:spTgt spid="47133"/>
                                        </p:tgtEl>
                                        <p:attrNameLst>
                                          <p:attrName>style.visibility</p:attrName>
                                        </p:attrNameLst>
                                      </p:cBhvr>
                                      <p:to>
                                        <p:strVal val="visible"/>
                                      </p:to>
                                    </p:set>
                                    <p:anim calcmode="lin" valueType="num">
                                      <p:cBhvr additive="base">
                                        <p:cTn id="55" dur="500" fill="hold"/>
                                        <p:tgtEl>
                                          <p:spTgt spid="47133"/>
                                        </p:tgtEl>
                                        <p:attrNameLst>
                                          <p:attrName>ppt_x</p:attrName>
                                        </p:attrNameLst>
                                      </p:cBhvr>
                                      <p:tavLst>
                                        <p:tav tm="0">
                                          <p:val>
                                            <p:strVal val="1+#ppt_w/2"/>
                                          </p:val>
                                        </p:tav>
                                        <p:tav tm="100000">
                                          <p:val>
                                            <p:strVal val="#ppt_x"/>
                                          </p:val>
                                        </p:tav>
                                      </p:tavLst>
                                    </p:anim>
                                    <p:anim calcmode="lin" valueType="num">
                                      <p:cBhvr additive="base">
                                        <p:cTn id="56" dur="500" fill="hold"/>
                                        <p:tgtEl>
                                          <p:spTgt spid="47133"/>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47133"/>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7107">
                                            <p:txEl>
                                              <p:pRg st="4" end="4"/>
                                            </p:txEl>
                                          </p:spTgt>
                                        </p:tgtEl>
                                        <p:attrNameLst>
                                          <p:attrName>style.visibility</p:attrName>
                                        </p:attrNameLst>
                                      </p:cBhvr>
                                      <p:to>
                                        <p:strVal val="visible"/>
                                      </p:to>
                                    </p:set>
                                    <p:anim calcmode="lin" valueType="num">
                                      <p:cBhvr additive="base">
                                        <p:cTn id="61" dur="500" fill="hold"/>
                                        <p:tgtEl>
                                          <p:spTgt spid="4710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71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7135"/>
                                        </p:tgtEl>
                                        <p:attrNameLst>
                                          <p:attrName>style.visibility</p:attrName>
                                        </p:attrNameLst>
                                      </p:cBhvr>
                                      <p:to>
                                        <p:strVal val="visible"/>
                                      </p:to>
                                    </p:set>
                                    <p:anim calcmode="lin" valueType="num">
                                      <p:cBhvr additive="base">
                                        <p:cTn id="67" dur="500" fill="hold"/>
                                        <p:tgtEl>
                                          <p:spTgt spid="47135"/>
                                        </p:tgtEl>
                                        <p:attrNameLst>
                                          <p:attrName>ppt_x</p:attrName>
                                        </p:attrNameLst>
                                      </p:cBhvr>
                                      <p:tavLst>
                                        <p:tav tm="0">
                                          <p:val>
                                            <p:strVal val="#ppt_x"/>
                                          </p:val>
                                        </p:tav>
                                        <p:tav tm="100000">
                                          <p:val>
                                            <p:strVal val="#ppt_x"/>
                                          </p:val>
                                        </p:tav>
                                      </p:tavLst>
                                    </p:anim>
                                    <p:anim calcmode="lin" valueType="num">
                                      <p:cBhvr additive="base">
                                        <p:cTn id="68" dur="500" fill="hold"/>
                                        <p:tgtEl>
                                          <p:spTgt spid="4713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713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zh-CN" altLang="en-US" dirty="0"/>
              <a:t>歼</a:t>
            </a:r>
            <a:r>
              <a:rPr lang="en-US" altLang="zh-CN" dirty="0"/>
              <a:t>11A&amp;B</a:t>
            </a:r>
            <a:r>
              <a:rPr lang="zh-CN" altLang="en-US" dirty="0"/>
              <a:t>（</a:t>
            </a:r>
            <a:r>
              <a:rPr lang="en-US" altLang="zh-CN" dirty="0"/>
              <a:t>Su-27</a:t>
            </a:r>
            <a:r>
              <a:rPr lang="zh-CN" altLang="en-US" dirty="0"/>
              <a:t>）</a:t>
            </a:r>
          </a:p>
        </p:txBody>
      </p:sp>
      <p:sp>
        <p:nvSpPr>
          <p:cNvPr id="119811" name="Rectangle 3"/>
          <p:cNvSpPr>
            <a:spLocks noGrp="1" noChangeArrowheads="1"/>
          </p:cNvSpPr>
          <p:nvPr>
            <p:ph idx="1"/>
          </p:nvPr>
        </p:nvSpPr>
        <p:spPr/>
        <p:txBody>
          <a:bodyPr/>
          <a:lstStyle/>
          <a:p>
            <a:endParaRPr lang="zh-CN" altLang="zh-CN"/>
          </a:p>
        </p:txBody>
      </p:sp>
      <p:pic>
        <p:nvPicPr>
          <p:cNvPr id="119812" name="Picture 4" descr="smk7"/>
          <p:cNvPicPr>
            <a:picLocks noChangeAspect="1" noChangeArrowheads="1"/>
          </p:cNvPicPr>
          <p:nvPr/>
        </p:nvPicPr>
        <p:blipFill>
          <a:blip r:embed="rId2" cstate="print"/>
          <a:srcRect/>
          <a:stretch>
            <a:fillRect/>
          </a:stretch>
        </p:blipFill>
        <p:spPr bwMode="auto">
          <a:xfrm>
            <a:off x="0" y="1484313"/>
            <a:ext cx="9144000" cy="4213225"/>
          </a:xfrm>
          <a:prstGeom prst="rect">
            <a:avLst/>
          </a:prstGeom>
          <a:noFill/>
        </p:spPr>
      </p:pic>
      <p:pic>
        <p:nvPicPr>
          <p:cNvPr id="119813" name="Picture 5" descr="smk11"/>
          <p:cNvPicPr>
            <a:picLocks noChangeAspect="1" noChangeArrowheads="1"/>
          </p:cNvPicPr>
          <p:nvPr/>
        </p:nvPicPr>
        <p:blipFill>
          <a:blip r:embed="rId3" cstate="print"/>
          <a:srcRect/>
          <a:stretch>
            <a:fillRect/>
          </a:stretch>
        </p:blipFill>
        <p:spPr bwMode="auto">
          <a:xfrm>
            <a:off x="0" y="1341438"/>
            <a:ext cx="9144000" cy="5210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dissolve">
                                      <p:cBhvr>
                                        <p:cTn id="7" dur="500"/>
                                        <p:tgtEl>
                                          <p:spTgt spid="119812"/>
                                        </p:tgtEl>
                                      </p:cBhvr>
                                    </p:animEffect>
                                  </p:childTnLst>
                                  <p:subTnLst>
                                    <p:set>
                                      <p:cBhvr override="childStyle">
                                        <p:cTn dur="1" fill="hold" display="0" masterRel="nextClick" afterEffect="1"/>
                                        <p:tgtEl>
                                          <p:spTgt spid="1198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813"/>
                                        </p:tgtEl>
                                        <p:attrNameLst>
                                          <p:attrName>style.visibility</p:attrName>
                                        </p:attrNameLst>
                                      </p:cBhvr>
                                      <p:to>
                                        <p:strVal val="visible"/>
                                      </p:to>
                                    </p:set>
                                    <p:anim calcmode="lin" valueType="num">
                                      <p:cBhvr additive="base">
                                        <p:cTn id="12" dur="500" fill="hold"/>
                                        <p:tgtEl>
                                          <p:spTgt spid="119813"/>
                                        </p:tgtEl>
                                        <p:attrNameLst>
                                          <p:attrName>ppt_x</p:attrName>
                                        </p:attrNameLst>
                                      </p:cBhvr>
                                      <p:tavLst>
                                        <p:tav tm="0">
                                          <p:val>
                                            <p:strVal val="1+#ppt_w/2"/>
                                          </p:val>
                                        </p:tav>
                                        <p:tav tm="100000">
                                          <p:val>
                                            <p:strVal val="#ppt_x"/>
                                          </p:val>
                                        </p:tav>
                                      </p:tavLst>
                                    </p:anim>
                                    <p:anim calcmode="lin" valueType="num">
                                      <p:cBhvr additive="base">
                                        <p:cTn id="13" dur="500" fill="hold"/>
                                        <p:tgtEl>
                                          <p:spTgt spid="11981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98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中国的国防政策</a:t>
            </a:r>
          </a:p>
        </p:txBody>
      </p:sp>
      <p:sp>
        <p:nvSpPr>
          <p:cNvPr id="3" name="内容占位符 2"/>
          <p:cNvSpPr>
            <a:spLocks noGrp="1"/>
          </p:cNvSpPr>
          <p:nvPr>
            <p:ph idx="1"/>
          </p:nvPr>
        </p:nvSpPr>
        <p:spPr/>
        <p:txBody>
          <a:bodyPr/>
          <a:lstStyle/>
          <a:p>
            <a:r>
              <a:rPr lang="zh-CN" altLang="zh-CN" dirty="0"/>
              <a:t>中国</a:t>
            </a:r>
            <a:r>
              <a:rPr lang="zh-CN" altLang="en-US" dirty="0"/>
              <a:t>始终不渝</a:t>
            </a:r>
            <a:r>
              <a:rPr lang="zh-CN" altLang="zh-CN" dirty="0"/>
              <a:t>奉行防御性的国防政策。</a:t>
            </a:r>
            <a:endParaRPr lang="en-US" altLang="zh-CN" dirty="0"/>
          </a:p>
          <a:p>
            <a:pPr lvl="1"/>
            <a:r>
              <a:rPr lang="zh-CN" altLang="zh-CN" dirty="0"/>
              <a:t>坚决捍卫国家主权、安全、发展利益</a:t>
            </a:r>
            <a:endParaRPr lang="en-US" altLang="zh-CN" dirty="0"/>
          </a:p>
          <a:p>
            <a:pPr lvl="1"/>
            <a:r>
              <a:rPr lang="zh-CN" altLang="zh-CN" dirty="0"/>
              <a:t>坚持永不称霸、永不扩张、永不谋求势力范围</a:t>
            </a:r>
            <a:endParaRPr lang="en-US" altLang="zh-CN" dirty="0"/>
          </a:p>
          <a:p>
            <a:pPr lvl="1"/>
            <a:r>
              <a:rPr lang="zh-CN" altLang="zh-CN" dirty="0"/>
              <a:t>贯彻落实新时代军事战略方针</a:t>
            </a:r>
            <a:r>
              <a:rPr lang="zh-CN" altLang="en-US" sz="2000" dirty="0"/>
              <a:t>（见下页）</a:t>
            </a:r>
            <a:endParaRPr lang="en-US" altLang="zh-CN" sz="2000" dirty="0"/>
          </a:p>
          <a:p>
            <a:pPr lvl="1"/>
            <a:r>
              <a:rPr lang="zh-CN" altLang="zh-CN" dirty="0"/>
              <a:t>坚持走中国特色强军之路</a:t>
            </a:r>
            <a:endParaRPr lang="en-US" altLang="zh-CN" dirty="0"/>
          </a:p>
          <a:p>
            <a:pPr lvl="1"/>
            <a:r>
              <a:rPr lang="zh-CN" altLang="zh-CN" dirty="0"/>
              <a:t>服务构建人类命运共同体</a:t>
            </a:r>
            <a:endParaRPr lang="en-US" altLang="zh-CN" dirty="0"/>
          </a:p>
          <a:p>
            <a:pPr lvl="1"/>
            <a:endParaRPr lang="en-US" altLang="zh-CN" dirty="0"/>
          </a:p>
          <a:p>
            <a:pPr>
              <a:lnSpc>
                <a:spcPct val="90000"/>
              </a:lnSpc>
            </a:pPr>
            <a:r>
              <a:rPr lang="zh-CN" altLang="en-US" dirty="0">
                <a:solidFill>
                  <a:schemeClr val="accent2"/>
                </a:solidFill>
              </a:rPr>
              <a:t>国土防御</a:t>
            </a:r>
            <a:r>
              <a:rPr lang="zh-CN" altLang="en-US" dirty="0">
                <a:solidFill>
                  <a:schemeClr val="accent2"/>
                </a:solidFill>
                <a:sym typeface="Wingdings" pitchFamily="2" charset="2"/>
              </a:rPr>
              <a:t>  </a:t>
            </a:r>
            <a:r>
              <a:rPr lang="zh-CN" altLang="en-US" dirty="0">
                <a:solidFill>
                  <a:schemeClr val="accent2"/>
                </a:solidFill>
              </a:rPr>
              <a:t>近海作战</a:t>
            </a:r>
            <a:r>
              <a:rPr lang="zh-CN" altLang="en-US" dirty="0">
                <a:solidFill>
                  <a:schemeClr val="accent2"/>
                </a:solidFill>
                <a:sym typeface="Wingdings" pitchFamily="2" charset="2"/>
              </a:rPr>
              <a:t>  远洋护卫</a:t>
            </a:r>
            <a:endParaRPr lang="zh-CN" altLang="en-US" dirty="0">
              <a:solidFill>
                <a:schemeClr val="accent2"/>
              </a:solidFill>
            </a:endParaRPr>
          </a:p>
          <a:p>
            <a:pPr lvl="1">
              <a:lnSpc>
                <a:spcPct val="90000"/>
              </a:lnSpc>
            </a:pPr>
            <a:r>
              <a:rPr lang="zh-CN" altLang="en-US" dirty="0">
                <a:solidFill>
                  <a:schemeClr val="accent2"/>
                </a:solidFill>
                <a:latin typeface="微软雅黑"/>
              </a:rPr>
              <a:t>“</a:t>
            </a:r>
            <a:r>
              <a:rPr lang="zh-CN" altLang="en-US" dirty="0">
                <a:solidFill>
                  <a:schemeClr val="accent2"/>
                </a:solidFill>
              </a:rPr>
              <a:t>黄水</a:t>
            </a:r>
            <a:r>
              <a:rPr lang="zh-CN" altLang="en-US" dirty="0">
                <a:solidFill>
                  <a:schemeClr val="accent2"/>
                </a:solidFill>
                <a:latin typeface="微软雅黑"/>
              </a:rPr>
              <a:t>”</a:t>
            </a:r>
            <a:r>
              <a:rPr lang="zh-CN" altLang="en-US" dirty="0">
                <a:solidFill>
                  <a:schemeClr val="accent2"/>
                </a:solidFill>
                <a:sym typeface="Wingdings" pitchFamily="2" charset="2"/>
              </a:rPr>
              <a:t></a:t>
            </a:r>
            <a:r>
              <a:rPr lang="zh-CN" altLang="en-US" dirty="0">
                <a:solidFill>
                  <a:schemeClr val="accent2"/>
                </a:solidFill>
                <a:latin typeface="微软雅黑"/>
                <a:sym typeface="Wingdings" pitchFamily="2" charset="2"/>
              </a:rPr>
              <a:t>“</a:t>
            </a:r>
            <a:r>
              <a:rPr lang="zh-CN" altLang="en-US" dirty="0">
                <a:solidFill>
                  <a:schemeClr val="accent2"/>
                </a:solidFill>
                <a:sym typeface="Wingdings" pitchFamily="2" charset="2"/>
              </a:rPr>
              <a:t>浅蓝</a:t>
            </a:r>
            <a:r>
              <a:rPr lang="zh-CN" altLang="en-US" dirty="0">
                <a:solidFill>
                  <a:schemeClr val="accent2"/>
                </a:solidFill>
                <a:latin typeface="微软雅黑"/>
                <a:sym typeface="Wingdings" pitchFamily="2" charset="2"/>
              </a:rPr>
              <a:t>”</a:t>
            </a:r>
            <a:r>
              <a:rPr lang="zh-CN" altLang="en-US" dirty="0">
                <a:solidFill>
                  <a:schemeClr val="accent2"/>
                </a:solidFill>
                <a:sym typeface="Wingdings" pitchFamily="2" charset="2"/>
              </a:rPr>
              <a:t></a:t>
            </a:r>
            <a:r>
              <a:rPr lang="zh-CN" altLang="en-US" dirty="0">
                <a:solidFill>
                  <a:schemeClr val="accent2"/>
                </a:solidFill>
                <a:latin typeface="微软雅黑"/>
                <a:sym typeface="Wingdings" pitchFamily="2" charset="2"/>
              </a:rPr>
              <a:t>“</a:t>
            </a:r>
            <a:r>
              <a:rPr lang="zh-CN" altLang="en-US" dirty="0">
                <a:solidFill>
                  <a:schemeClr val="accent2"/>
                </a:solidFill>
                <a:sym typeface="Wingdings" pitchFamily="2" charset="2"/>
              </a:rPr>
              <a:t>深蓝</a:t>
            </a:r>
            <a:r>
              <a:rPr lang="zh-CN" altLang="en-US" dirty="0">
                <a:solidFill>
                  <a:schemeClr val="accent2"/>
                </a:solidFill>
                <a:latin typeface="微软雅黑"/>
                <a:sym typeface="Wingdings" pitchFamily="2" charset="2"/>
              </a:rPr>
              <a:t>”</a:t>
            </a:r>
            <a:endParaRPr lang="zh-CN" altLang="en-US" dirty="0">
              <a:solidFill>
                <a:schemeClr val="accent2"/>
              </a:solidFill>
              <a:sym typeface="Wingdings" pitchFamily="2" charset="2"/>
            </a:endParaRPr>
          </a:p>
        </p:txBody>
      </p:sp>
    </p:spTree>
    <p:extLst>
      <p:ext uri="{BB962C8B-B14F-4D97-AF65-F5344CB8AC3E}">
        <p14:creationId xmlns:p14="http://schemas.microsoft.com/office/powerpoint/2010/main" val="816972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zh-CN" dirty="0"/>
              <a:t>Su-30</a:t>
            </a:r>
          </a:p>
        </p:txBody>
      </p:sp>
      <p:sp>
        <p:nvSpPr>
          <p:cNvPr id="120835" name="Rectangle 3"/>
          <p:cNvSpPr>
            <a:spLocks noGrp="1" noChangeArrowheads="1"/>
          </p:cNvSpPr>
          <p:nvPr>
            <p:ph idx="1"/>
          </p:nvPr>
        </p:nvSpPr>
        <p:spPr/>
        <p:txBody>
          <a:bodyPr/>
          <a:lstStyle/>
          <a:p>
            <a:endParaRPr lang="zh-CN" altLang="zh-CN"/>
          </a:p>
        </p:txBody>
      </p:sp>
      <p:pic>
        <p:nvPicPr>
          <p:cNvPr id="120836" name="Picture 4" descr="f048"/>
          <p:cNvPicPr>
            <a:picLocks noChangeAspect="1" noChangeArrowheads="1"/>
          </p:cNvPicPr>
          <p:nvPr/>
        </p:nvPicPr>
        <p:blipFill>
          <a:blip r:embed="rId2" cstate="print"/>
          <a:srcRect/>
          <a:stretch>
            <a:fillRect/>
          </a:stretch>
        </p:blipFill>
        <p:spPr bwMode="auto">
          <a:xfrm>
            <a:off x="0" y="333375"/>
            <a:ext cx="9144000" cy="62865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0836"/>
                                        </p:tgtEl>
                                        <p:attrNameLst>
                                          <p:attrName>style.visibility</p:attrName>
                                        </p:attrNameLst>
                                      </p:cBhvr>
                                      <p:to>
                                        <p:strVal val="visible"/>
                                      </p:to>
                                    </p:set>
                                    <p:anim calcmode="lin" valueType="num">
                                      <p:cBhvr additive="base">
                                        <p:cTn id="7" dur="500" fill="hold"/>
                                        <p:tgtEl>
                                          <p:spTgt spid="120836"/>
                                        </p:tgtEl>
                                        <p:attrNameLst>
                                          <p:attrName>ppt_x</p:attrName>
                                        </p:attrNameLst>
                                      </p:cBhvr>
                                      <p:tavLst>
                                        <p:tav tm="0">
                                          <p:val>
                                            <p:strVal val="1+#ppt_w/2"/>
                                          </p:val>
                                        </p:tav>
                                        <p:tav tm="100000">
                                          <p:val>
                                            <p:strVal val="#ppt_x"/>
                                          </p:val>
                                        </p:tav>
                                      </p:tavLst>
                                    </p:anim>
                                    <p:anim calcmode="lin" valueType="num">
                                      <p:cBhvr additive="base">
                                        <p:cTn id="8" dur="500" fill="hold"/>
                                        <p:tgtEl>
                                          <p:spTgt spid="1208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歼</a:t>
            </a:r>
            <a:r>
              <a:rPr lang="en-US" altLang="zh-CN" dirty="0"/>
              <a:t>-20</a:t>
            </a:r>
            <a:r>
              <a:rPr lang="zh-CN" altLang="en-US" dirty="0"/>
              <a:t>隐形战斗机</a:t>
            </a:r>
          </a:p>
        </p:txBody>
      </p:sp>
      <p:sp>
        <p:nvSpPr>
          <p:cNvPr id="3" name="内容占位符 2"/>
          <p:cNvSpPr>
            <a:spLocks noGrp="1"/>
          </p:cNvSpPr>
          <p:nvPr>
            <p:ph idx="1"/>
          </p:nvPr>
        </p:nvSpPr>
        <p:spPr/>
        <p:txBody>
          <a:bodyPr/>
          <a:lstStyle/>
          <a:p>
            <a:r>
              <a:rPr lang="en-US" altLang="zh-CN" dirty="0"/>
              <a:t>2011</a:t>
            </a:r>
            <a:r>
              <a:rPr lang="zh-CN" altLang="en-US" dirty="0"/>
              <a:t>年</a:t>
            </a:r>
            <a:r>
              <a:rPr lang="en-US" altLang="zh-CN" dirty="0"/>
              <a:t>1</a:t>
            </a:r>
            <a:r>
              <a:rPr lang="zh-CN" altLang="en-US" dirty="0"/>
              <a:t>月</a:t>
            </a:r>
            <a:r>
              <a:rPr lang="zh-CN" altLang="en-US" u="none" dirty="0"/>
              <a:t>首次</a:t>
            </a:r>
            <a:r>
              <a:rPr lang="zh-CN" altLang="en-US" dirty="0"/>
              <a:t>曝光</a:t>
            </a:r>
            <a:endParaRPr lang="en-US" altLang="zh-CN" dirty="0"/>
          </a:p>
          <a:p>
            <a:r>
              <a:rPr lang="en-US" altLang="zh-CN" dirty="0"/>
              <a:t>2017</a:t>
            </a:r>
            <a:r>
              <a:rPr lang="zh-CN" altLang="en-US" dirty="0"/>
              <a:t>年</a:t>
            </a:r>
            <a:r>
              <a:rPr lang="en-US" altLang="zh-CN" dirty="0"/>
              <a:t>3</a:t>
            </a:r>
            <a:r>
              <a:rPr lang="zh-CN" altLang="en-US" dirty="0"/>
              <a:t>月服役</a:t>
            </a:r>
            <a:endParaRPr lang="en-US" altLang="zh-CN" dirty="0"/>
          </a:p>
        </p:txBody>
      </p:sp>
      <p:pic>
        <p:nvPicPr>
          <p:cNvPr id="5" name="图片 4" descr="图片包含 天空, 户外, 运输, 放飞&#10;&#10;描述已自动生成">
            <a:extLst>
              <a:ext uri="{FF2B5EF4-FFF2-40B4-BE49-F238E27FC236}">
                <a16:creationId xmlns:a16="http://schemas.microsoft.com/office/drawing/2014/main" id="{A9328255-C6EE-4F49-A1EA-CB0722FDE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8599"/>
            <a:ext cx="9144000" cy="4488873"/>
          </a:xfrm>
          <a:prstGeom prst="rect">
            <a:avLst/>
          </a:prstGeom>
        </p:spPr>
      </p:pic>
      <p:pic>
        <p:nvPicPr>
          <p:cNvPr id="1026" name="Picture 2" descr="Analysts said the flights of China&amp;#39;s J-20 stealth fighters at the Zhuhai air show would have been more impressive if the planes had been using Chinese rather than Russian-built engines.">
            <a:extLst>
              <a:ext uri="{FF2B5EF4-FFF2-40B4-BE49-F238E27FC236}">
                <a16:creationId xmlns:a16="http://schemas.microsoft.com/office/drawing/2014/main" id="{D652B285-6FE5-4FA8-B5BE-A73FDDAD5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4313"/>
            <a:ext cx="9144000" cy="5133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hter aircraft J-20 of People&amp;#39;s Liberation Army Air Force (PLAAF) perform in the sky showing their missile payloads for the first time on day six of the Airshow China 2018.">
            <a:extLst>
              <a:ext uri="{FF2B5EF4-FFF2-40B4-BE49-F238E27FC236}">
                <a16:creationId xmlns:a16="http://schemas.microsoft.com/office/drawing/2014/main" id="{1E078B16-6628-470C-917A-78A44760C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82676"/>
            <a:ext cx="9144000" cy="51339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J-20 fighter of the Chinese air force shows its load of long-range missiles at Airshow China in Zhuhai on Sunday.">
            <a:extLst>
              <a:ext uri="{FF2B5EF4-FFF2-40B4-BE49-F238E27FC236}">
                <a16:creationId xmlns:a16="http://schemas.microsoft.com/office/drawing/2014/main" id="{3ADA40DE-FFB9-4F0F-9B00-38017BC8F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448599"/>
            <a:ext cx="914400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41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subTnLst>
                                    <p:set>
                                      <p:cBhvr override="childStyle">
                                        <p:cTn dur="1" fill="hold" display="0" masterRel="nextClick" afterEffect="1"/>
                                        <p:tgtEl>
                                          <p:spTgt spid="103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fade">
                                      <p:cBhvr>
                                        <p:cTn id="2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J-20 vs. J-10</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532" y="1484313"/>
            <a:ext cx="5095498" cy="4824412"/>
          </a:xfrm>
        </p:spPr>
      </p:pic>
    </p:spTree>
    <p:extLst>
      <p:ext uri="{BB962C8B-B14F-4D97-AF65-F5344CB8AC3E}">
        <p14:creationId xmlns:p14="http://schemas.microsoft.com/office/powerpoint/2010/main" val="2405308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2"/>
            <a:ext cx="1800324" cy="6480447"/>
          </a:xfrm>
        </p:spPr>
        <p:txBody>
          <a:bodyPr/>
          <a:lstStyle/>
          <a:p>
            <a:pPr algn="l"/>
            <a:r>
              <a:rPr lang="en-US" altLang="zh-CN" dirty="0"/>
              <a:t>J-20</a:t>
            </a:r>
            <a:br>
              <a:rPr lang="en-US" altLang="zh-CN" dirty="0"/>
            </a:br>
            <a:r>
              <a:rPr lang="en-US" altLang="zh-CN" dirty="0"/>
              <a:t>F-22</a:t>
            </a:r>
            <a:br>
              <a:rPr lang="en-US" altLang="zh-CN" dirty="0"/>
            </a:br>
            <a:r>
              <a:rPr lang="en-US" altLang="zh-CN" dirty="0"/>
              <a:t>F-35</a:t>
            </a:r>
            <a:br>
              <a:rPr lang="en-US" altLang="zh-CN" dirty="0"/>
            </a:br>
            <a:r>
              <a:rPr lang="en-US" altLang="zh-CN" dirty="0"/>
              <a:t>T-50</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736" y="33188"/>
            <a:ext cx="5040560" cy="6785371"/>
          </a:xfrm>
        </p:spPr>
      </p:pic>
    </p:spTree>
    <p:extLst>
      <p:ext uri="{BB962C8B-B14F-4D97-AF65-F5344CB8AC3E}">
        <p14:creationId xmlns:p14="http://schemas.microsoft.com/office/powerpoint/2010/main" val="1633082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J-31</a:t>
            </a:r>
            <a:endParaRPr lang="zh-CN" altLang="en-US" dirty="0"/>
          </a:p>
        </p:txBody>
      </p:sp>
      <p:sp>
        <p:nvSpPr>
          <p:cNvPr id="3" name="内容占位符 2"/>
          <p:cNvSpPr>
            <a:spLocks noGrp="1"/>
          </p:cNvSpPr>
          <p:nvPr>
            <p:ph idx="1"/>
          </p:nvPr>
        </p:nvSpPr>
        <p:spPr/>
        <p:txBody>
          <a:bodyPr/>
          <a:lstStyle/>
          <a:p>
            <a:r>
              <a:rPr lang="en-US" altLang="zh-CN" dirty="0"/>
              <a:t>2012</a:t>
            </a:r>
            <a:r>
              <a:rPr lang="zh-CN" altLang="en-US" dirty="0"/>
              <a:t>年</a:t>
            </a:r>
            <a:r>
              <a:rPr lang="en-US" altLang="zh-CN" dirty="0"/>
              <a:t>9</a:t>
            </a:r>
            <a:r>
              <a:rPr lang="zh-CN" altLang="en-US" dirty="0"/>
              <a:t>月份首次曝光</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4" y="1414372"/>
            <a:ext cx="9201861" cy="544362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4" y="1414371"/>
            <a:ext cx="9183154" cy="540356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78" y="1545770"/>
            <a:ext cx="9162707" cy="5140761"/>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66" y="1414368"/>
            <a:ext cx="9172065" cy="5159287"/>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pic>
        <p:nvPicPr>
          <p:cNvPr id="10" name="图片 9">
            <a:extLst>
              <a:ext uri="{FF2B5EF4-FFF2-40B4-BE49-F238E27FC236}">
                <a16:creationId xmlns:a16="http://schemas.microsoft.com/office/drawing/2014/main" id="{D4DF75F3-7A75-4953-BD80-DDCF387194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9002" y="0"/>
            <a:ext cx="5105995" cy="6858000"/>
          </a:xfrm>
          <a:prstGeom prst="rect">
            <a:avLst/>
          </a:prstGeom>
        </p:spPr>
      </p:pic>
    </p:spTree>
    <p:extLst>
      <p:ext uri="{BB962C8B-B14F-4D97-AF65-F5344CB8AC3E}">
        <p14:creationId xmlns:p14="http://schemas.microsoft.com/office/powerpoint/2010/main" val="182410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zh-CN" altLang="en-US" dirty="0"/>
              <a:t>预警指挥机</a:t>
            </a:r>
          </a:p>
        </p:txBody>
      </p:sp>
      <p:sp>
        <p:nvSpPr>
          <p:cNvPr id="155651" name="Rectangle 3"/>
          <p:cNvSpPr>
            <a:spLocks noGrp="1" noChangeArrowheads="1"/>
          </p:cNvSpPr>
          <p:nvPr>
            <p:ph idx="1"/>
          </p:nvPr>
        </p:nvSpPr>
        <p:spPr/>
        <p:txBody>
          <a:bodyPr/>
          <a:lstStyle/>
          <a:p>
            <a:r>
              <a:rPr lang="zh-CN" altLang="en-US" dirty="0"/>
              <a:t>空警</a:t>
            </a:r>
            <a:r>
              <a:rPr lang="en-US" altLang="zh-CN" dirty="0"/>
              <a:t>2000</a:t>
            </a:r>
          </a:p>
          <a:p>
            <a:pPr lvl="1"/>
            <a:r>
              <a:rPr lang="zh-CN" altLang="en-US" dirty="0"/>
              <a:t>改装自伊尔</a:t>
            </a:r>
            <a:r>
              <a:rPr lang="en-US" altLang="zh-CN" dirty="0"/>
              <a:t>76</a:t>
            </a:r>
          </a:p>
          <a:p>
            <a:pPr lvl="1"/>
            <a:r>
              <a:rPr lang="zh-CN" altLang="en-US" dirty="0"/>
              <a:t>顶部采用三部相控阵雷达，呈三角形排列；每部负责扫描</a:t>
            </a:r>
            <a:r>
              <a:rPr lang="en-US" altLang="zh-CN" dirty="0"/>
              <a:t>120</a:t>
            </a:r>
            <a:r>
              <a:rPr lang="zh-CN" altLang="en-US" dirty="0"/>
              <a:t>度空间范围，三部可构成</a:t>
            </a:r>
            <a:r>
              <a:rPr lang="en-US" altLang="zh-CN" dirty="0"/>
              <a:t>360</a:t>
            </a:r>
            <a:r>
              <a:rPr lang="zh-CN" altLang="en-US" dirty="0"/>
              <a:t>度全方位探测；可同时引导</a:t>
            </a:r>
            <a:r>
              <a:rPr lang="en-US" altLang="zh-CN" dirty="0"/>
              <a:t>30</a:t>
            </a:r>
            <a:r>
              <a:rPr lang="zh-CN" altLang="en-US" dirty="0"/>
              <a:t>架苏</a:t>
            </a:r>
            <a:r>
              <a:rPr lang="en-US" altLang="zh-CN" dirty="0"/>
              <a:t>-27</a:t>
            </a:r>
            <a:r>
              <a:rPr lang="zh-CN" altLang="en-US" dirty="0"/>
              <a:t>和苏</a:t>
            </a:r>
            <a:r>
              <a:rPr lang="en-US" altLang="zh-CN" dirty="0"/>
              <a:t>-30</a:t>
            </a:r>
            <a:r>
              <a:rPr lang="zh-CN" altLang="en-US" dirty="0"/>
              <a:t>等战斗机攻击。机腹下面有一部大型对地有源相控阵合成孔径雷达。</a:t>
            </a:r>
          </a:p>
          <a:p>
            <a:r>
              <a:rPr lang="zh-CN" altLang="en-US" dirty="0"/>
              <a:t>空警</a:t>
            </a:r>
            <a:r>
              <a:rPr lang="en-US" altLang="zh-CN" dirty="0"/>
              <a:t>500 &amp; </a:t>
            </a:r>
            <a:r>
              <a:rPr lang="zh-CN" altLang="en-US" dirty="0"/>
              <a:t>空警</a:t>
            </a:r>
            <a:r>
              <a:rPr lang="en-US" altLang="zh-CN" dirty="0"/>
              <a:t>200</a:t>
            </a:r>
          </a:p>
          <a:p>
            <a:r>
              <a:rPr lang="en-US" altLang="zh-CN" dirty="0"/>
              <a:t>......</a:t>
            </a:r>
          </a:p>
        </p:txBody>
      </p:sp>
      <p:pic>
        <p:nvPicPr>
          <p:cNvPr id="155652" name="Picture 4" descr="20054416155292"/>
          <p:cNvPicPr>
            <a:picLocks noChangeAspect="1" noChangeArrowheads="1"/>
          </p:cNvPicPr>
          <p:nvPr/>
        </p:nvPicPr>
        <p:blipFill>
          <a:blip r:embed="rId2" cstate="print"/>
          <a:srcRect/>
          <a:stretch>
            <a:fillRect/>
          </a:stretch>
        </p:blipFill>
        <p:spPr bwMode="auto">
          <a:xfrm>
            <a:off x="0" y="0"/>
            <a:ext cx="9144000" cy="6859588"/>
          </a:xfrm>
          <a:prstGeom prst="rect">
            <a:avLst/>
          </a:prstGeom>
          <a:noFill/>
        </p:spPr>
      </p:pic>
      <p:pic>
        <p:nvPicPr>
          <p:cNvPr id="155653" name="Picture 5" descr="Y-8-AEW3"/>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pic>
        <p:nvPicPr>
          <p:cNvPr id="155654" name="Picture 6" descr="cfte39_96822"/>
          <p:cNvPicPr>
            <a:picLocks noChangeAspect="1" noChangeArrowheads="1"/>
          </p:cNvPicPr>
          <p:nvPr/>
        </p:nvPicPr>
        <p:blipFill>
          <a:blip r:embed="rId4" cstate="print"/>
          <a:srcRect/>
          <a:stretch>
            <a:fillRect/>
          </a:stretch>
        </p:blipFill>
        <p:spPr bwMode="auto">
          <a:xfrm>
            <a:off x="0" y="404813"/>
            <a:ext cx="9144000" cy="53784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5652"/>
                                        </p:tgtEl>
                                        <p:attrNameLst>
                                          <p:attrName>style.visibility</p:attrName>
                                        </p:attrNameLst>
                                      </p:cBhvr>
                                      <p:to>
                                        <p:strVal val="visible"/>
                                      </p:to>
                                    </p:set>
                                    <p:anim calcmode="lin" valueType="num">
                                      <p:cBhvr additive="base">
                                        <p:cTn id="7" dur="500" fill="hold"/>
                                        <p:tgtEl>
                                          <p:spTgt spid="155652"/>
                                        </p:tgtEl>
                                        <p:attrNameLst>
                                          <p:attrName>ppt_x</p:attrName>
                                        </p:attrNameLst>
                                      </p:cBhvr>
                                      <p:tavLst>
                                        <p:tav tm="0">
                                          <p:val>
                                            <p:strVal val="1+#ppt_w/2"/>
                                          </p:val>
                                        </p:tav>
                                        <p:tav tm="100000">
                                          <p:val>
                                            <p:strVal val="#ppt_x"/>
                                          </p:val>
                                        </p:tav>
                                      </p:tavLst>
                                    </p:anim>
                                    <p:anim calcmode="lin" valueType="num">
                                      <p:cBhvr additive="base">
                                        <p:cTn id="8" dur="500" fill="hold"/>
                                        <p:tgtEl>
                                          <p:spTgt spid="15565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565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55653"/>
                                        </p:tgtEl>
                                        <p:attrNameLst>
                                          <p:attrName>style.visibility</p:attrName>
                                        </p:attrNameLst>
                                      </p:cBhvr>
                                      <p:to>
                                        <p:strVal val="visible"/>
                                      </p:to>
                                    </p:set>
                                    <p:animEffect transition="in" filter="dissolve">
                                      <p:cBhvr>
                                        <p:cTn id="13" dur="500"/>
                                        <p:tgtEl>
                                          <p:spTgt spid="155653"/>
                                        </p:tgtEl>
                                      </p:cBhvr>
                                    </p:animEffect>
                                  </p:childTnLst>
                                  <p:subTnLst>
                                    <p:set>
                                      <p:cBhvr override="childStyle">
                                        <p:cTn dur="1" fill="hold" display="0" masterRel="nextClick" afterEffect="1"/>
                                        <p:tgtEl>
                                          <p:spTgt spid="155653"/>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55654"/>
                                        </p:tgtEl>
                                        <p:attrNameLst>
                                          <p:attrName>style.visibility</p:attrName>
                                        </p:attrNameLst>
                                      </p:cBhvr>
                                      <p:to>
                                        <p:strVal val="visible"/>
                                      </p:to>
                                    </p:set>
                                    <p:anim calcmode="lin" valueType="num">
                                      <p:cBhvr additive="base">
                                        <p:cTn id="18" dur="500" fill="hold"/>
                                        <p:tgtEl>
                                          <p:spTgt spid="155654"/>
                                        </p:tgtEl>
                                        <p:attrNameLst>
                                          <p:attrName>ppt_x</p:attrName>
                                        </p:attrNameLst>
                                      </p:cBhvr>
                                      <p:tavLst>
                                        <p:tav tm="0">
                                          <p:val>
                                            <p:strVal val="0-#ppt_w/2"/>
                                          </p:val>
                                        </p:tav>
                                        <p:tav tm="100000">
                                          <p:val>
                                            <p:strVal val="#ppt_x"/>
                                          </p:val>
                                        </p:tav>
                                      </p:tavLst>
                                    </p:anim>
                                    <p:anim calcmode="lin" valueType="num">
                                      <p:cBhvr additive="base">
                                        <p:cTn id="19" dur="500" fill="hold"/>
                                        <p:tgtEl>
                                          <p:spTgt spid="15565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565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dirty="0"/>
              <a:t>火箭军</a:t>
            </a:r>
            <a:r>
              <a:rPr lang="en-US" altLang="zh-CN" sz="2800" dirty="0"/>
              <a:t>——</a:t>
            </a:r>
            <a:r>
              <a:rPr lang="zh-CN" altLang="en-US" sz="2800" dirty="0"/>
              <a:t>原第二炮兵部队</a:t>
            </a:r>
            <a:endParaRPr lang="zh-CN" altLang="en-US" dirty="0"/>
          </a:p>
        </p:txBody>
      </p:sp>
      <p:sp>
        <p:nvSpPr>
          <p:cNvPr id="116739" name="Rectangle 3"/>
          <p:cNvSpPr>
            <a:spLocks noGrp="1" noChangeArrowheads="1"/>
          </p:cNvSpPr>
          <p:nvPr>
            <p:ph idx="1"/>
          </p:nvPr>
        </p:nvSpPr>
        <p:spPr/>
        <p:txBody>
          <a:bodyPr/>
          <a:lstStyle/>
          <a:p>
            <a:r>
              <a:rPr lang="zh-CN" altLang="zh-CN" dirty="0"/>
              <a:t>包括核导弹部队、常规导弹部队、保障部队等，下辖导弹基地等</a:t>
            </a:r>
            <a:endParaRPr lang="en-US" altLang="zh-CN" dirty="0"/>
          </a:p>
          <a:p>
            <a:r>
              <a:rPr lang="zh-CN" altLang="zh-CN" dirty="0"/>
              <a:t>按照核常兼备、全域慑战的战略要求，</a:t>
            </a:r>
            <a:endParaRPr lang="en-US" altLang="zh-CN" dirty="0"/>
          </a:p>
          <a:p>
            <a:pPr lvl="1"/>
            <a:r>
              <a:rPr lang="zh-CN" altLang="zh-CN" dirty="0"/>
              <a:t>增强可信可靠的核威慑和核反击能力，</a:t>
            </a:r>
            <a:endParaRPr lang="en-US" altLang="zh-CN" dirty="0"/>
          </a:p>
          <a:p>
            <a:pPr lvl="1"/>
            <a:r>
              <a:rPr lang="zh-CN" altLang="zh-CN" dirty="0"/>
              <a:t>加强中远程精确打击力量建设，</a:t>
            </a:r>
            <a:endParaRPr lang="en-US" altLang="zh-CN" dirty="0"/>
          </a:p>
          <a:p>
            <a:pPr lvl="1"/>
            <a:r>
              <a:rPr lang="zh-CN" altLang="zh-CN" dirty="0"/>
              <a:t>增强战略制衡能力</a:t>
            </a:r>
            <a:endParaRPr lang="zh-CN" alt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火箭军武器</a:t>
            </a:r>
          </a:p>
        </p:txBody>
      </p:sp>
      <p:sp>
        <p:nvSpPr>
          <p:cNvPr id="3" name="内容占位符 2"/>
          <p:cNvSpPr>
            <a:spLocks noGrp="1"/>
          </p:cNvSpPr>
          <p:nvPr>
            <p:ph idx="1"/>
          </p:nvPr>
        </p:nvSpPr>
        <p:spPr/>
        <p:txBody>
          <a:bodyPr/>
          <a:lstStyle/>
          <a:p>
            <a:r>
              <a:rPr lang="zh-CN" altLang="en-US" dirty="0"/>
              <a:t>约</a:t>
            </a:r>
            <a:r>
              <a:rPr lang="en-US" altLang="zh-CN" dirty="0"/>
              <a:t> 1000 SRBM</a:t>
            </a:r>
          </a:p>
          <a:p>
            <a:r>
              <a:rPr lang="en-US" altLang="zh-CN" dirty="0"/>
              <a:t>DF-21D ASBM</a:t>
            </a:r>
            <a:r>
              <a:rPr lang="zh-CN" altLang="en-US" dirty="0"/>
              <a:t>（射程大于</a:t>
            </a:r>
            <a:r>
              <a:rPr lang="en-US" altLang="zh-CN" dirty="0"/>
              <a:t>1500km</a:t>
            </a:r>
            <a:r>
              <a:rPr lang="zh-CN" altLang="en-US" dirty="0"/>
              <a:t>）</a:t>
            </a:r>
            <a:endParaRPr lang="en-US" altLang="zh-CN" dirty="0"/>
          </a:p>
          <a:p>
            <a:r>
              <a:rPr lang="en-US" altLang="zh-CN" dirty="0"/>
              <a:t>DF-26 MRBM &amp; ASBM</a:t>
            </a:r>
            <a:r>
              <a:rPr lang="zh-CN" altLang="en-US" dirty="0"/>
              <a:t>（射程约</a:t>
            </a:r>
            <a:r>
              <a:rPr lang="en-US" altLang="zh-CN" dirty="0"/>
              <a:t>2500km</a:t>
            </a:r>
            <a:r>
              <a:rPr lang="zh-CN" altLang="en-US" dirty="0"/>
              <a:t>）</a:t>
            </a:r>
            <a:endParaRPr lang="en-US" altLang="zh-CN" dirty="0"/>
          </a:p>
          <a:p>
            <a:r>
              <a:rPr lang="en-US" altLang="zh-CN" dirty="0"/>
              <a:t>DF-31A ICBM</a:t>
            </a:r>
          </a:p>
          <a:p>
            <a:r>
              <a:rPr lang="en-US" altLang="zh-CN" dirty="0"/>
              <a:t>DF-5B ICBM</a:t>
            </a:r>
            <a:endParaRPr lang="zh-CN" altLang="en-US" dirty="0"/>
          </a:p>
        </p:txBody>
      </p:sp>
    </p:spTree>
    <p:extLst>
      <p:ext uri="{BB962C8B-B14F-4D97-AF65-F5344CB8AC3E}">
        <p14:creationId xmlns:p14="http://schemas.microsoft.com/office/powerpoint/2010/main" val="2212024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中国的导弹力量</a:t>
            </a:r>
            <a:r>
              <a:rPr lang="zh-CN" altLang="en-US" sz="2800" dirty="0"/>
              <a:t>（仅供参考）</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304406410"/>
              </p:ext>
            </p:extLst>
          </p:nvPr>
        </p:nvGraphicFramePr>
        <p:xfrm>
          <a:off x="179388" y="1484313"/>
          <a:ext cx="8713788" cy="4608984"/>
        </p:xfrm>
        <a:graphic>
          <a:graphicData uri="http://schemas.openxmlformats.org/drawingml/2006/table">
            <a:tbl>
              <a:tblPr firstRow="1" bandRow="1">
                <a:tableStyleId>{5C22544A-7EE6-4342-B048-85BDC9FD1C3A}</a:tableStyleId>
              </a:tblPr>
              <a:tblGrid>
                <a:gridCol w="1944340">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3097040">
                  <a:extLst>
                    <a:ext uri="{9D8B030D-6E8A-4147-A177-3AD203B41FA5}">
                      <a16:colId xmlns:a16="http://schemas.microsoft.com/office/drawing/2014/main" val="20003"/>
                    </a:ext>
                  </a:extLst>
                </a:gridCol>
              </a:tblGrid>
              <a:tr h="768164">
                <a:tc>
                  <a:txBody>
                    <a:bodyPr/>
                    <a:lstStyle/>
                    <a:p>
                      <a:r>
                        <a:rPr lang="zh-CN" altLang="en-US" sz="2800" b="1" dirty="0">
                          <a:solidFill>
                            <a:srgbClr val="002060"/>
                          </a:solidFill>
                        </a:rPr>
                        <a:t>类型</a:t>
                      </a:r>
                    </a:p>
                  </a:txBody>
                  <a:tcPr anchor="ctr" anchorCtr="1"/>
                </a:tc>
                <a:tc>
                  <a:txBody>
                    <a:bodyPr/>
                    <a:lstStyle/>
                    <a:p>
                      <a:r>
                        <a:rPr lang="zh-CN" altLang="en-US" sz="2800" b="1" dirty="0">
                          <a:solidFill>
                            <a:srgbClr val="002060"/>
                          </a:solidFill>
                        </a:rPr>
                        <a:t>数量</a:t>
                      </a:r>
                    </a:p>
                  </a:txBody>
                  <a:tcPr anchor="ctr" anchorCtr="1"/>
                </a:tc>
                <a:tc>
                  <a:txBody>
                    <a:bodyPr/>
                    <a:lstStyle/>
                    <a:p>
                      <a:r>
                        <a:rPr lang="zh-CN" altLang="en-US" sz="2800" b="1" dirty="0">
                          <a:solidFill>
                            <a:srgbClr val="002060"/>
                          </a:solidFill>
                        </a:rPr>
                        <a:t>发射架</a:t>
                      </a:r>
                    </a:p>
                  </a:txBody>
                  <a:tcPr anchor="ctr" anchorCtr="1"/>
                </a:tc>
                <a:tc>
                  <a:txBody>
                    <a:bodyPr/>
                    <a:lstStyle/>
                    <a:p>
                      <a:r>
                        <a:rPr lang="zh-CN" altLang="en-US" sz="2800" b="1" dirty="0">
                          <a:solidFill>
                            <a:srgbClr val="002060"/>
                          </a:solidFill>
                        </a:rPr>
                        <a:t>估计射程</a:t>
                      </a:r>
                      <a:r>
                        <a:rPr lang="en-US" altLang="zh-CN" sz="2800" b="1" dirty="0">
                          <a:solidFill>
                            <a:srgbClr val="002060"/>
                          </a:solidFill>
                        </a:rPr>
                        <a:t>(km)</a:t>
                      </a:r>
                      <a:endParaRPr lang="zh-CN" altLang="en-US" sz="2800" b="1" dirty="0">
                        <a:solidFill>
                          <a:srgbClr val="002060"/>
                        </a:solidFill>
                      </a:endParaRPr>
                    </a:p>
                  </a:txBody>
                  <a:tcPr anchor="ctr" anchorCtr="1"/>
                </a:tc>
                <a:extLst>
                  <a:ext uri="{0D108BD9-81ED-4DB2-BD59-A6C34878D82A}">
                    <a16:rowId xmlns:a16="http://schemas.microsoft.com/office/drawing/2014/main" val="10000"/>
                  </a:ext>
                </a:extLst>
              </a:tr>
              <a:tr h="768164">
                <a:tc>
                  <a:txBody>
                    <a:bodyPr/>
                    <a:lstStyle/>
                    <a:p>
                      <a:r>
                        <a:rPr lang="en-US" altLang="zh-CN" sz="2400" dirty="0"/>
                        <a:t>ICBM</a:t>
                      </a:r>
                      <a:endParaRPr lang="zh-CN" altLang="en-US" sz="2400" dirty="0"/>
                    </a:p>
                  </a:txBody>
                  <a:tcPr anchor="ctr" anchorCtr="1"/>
                </a:tc>
                <a:tc>
                  <a:txBody>
                    <a:bodyPr/>
                    <a:lstStyle/>
                    <a:p>
                      <a:r>
                        <a:rPr lang="en-US" altLang="zh-CN" sz="2400" dirty="0"/>
                        <a:t>150</a:t>
                      </a:r>
                      <a:endParaRPr lang="zh-CN" altLang="en-US" sz="2400" dirty="0"/>
                    </a:p>
                  </a:txBody>
                  <a:tcPr anchor="ctr" anchorCtr="1"/>
                </a:tc>
                <a:tc>
                  <a:txBody>
                    <a:bodyPr/>
                    <a:lstStyle/>
                    <a:p>
                      <a:r>
                        <a:rPr lang="en-US" altLang="zh-CN" sz="2400" dirty="0"/>
                        <a:t>100</a:t>
                      </a:r>
                      <a:endParaRPr lang="zh-CN" altLang="en-US" sz="2400" dirty="0"/>
                    </a:p>
                  </a:txBody>
                  <a:tcPr anchor="ctr" anchorCtr="1"/>
                </a:tc>
                <a:tc>
                  <a:txBody>
                    <a:bodyPr/>
                    <a:lstStyle/>
                    <a:p>
                      <a:r>
                        <a:rPr lang="en-US" altLang="zh-CN" sz="2400" dirty="0"/>
                        <a:t>&gt;5,500~13,000+</a:t>
                      </a:r>
                      <a:endParaRPr lang="zh-CN" altLang="en-US" sz="2400" dirty="0"/>
                    </a:p>
                  </a:txBody>
                  <a:tcPr anchor="ctr" anchorCtr="1"/>
                </a:tc>
                <a:extLst>
                  <a:ext uri="{0D108BD9-81ED-4DB2-BD59-A6C34878D82A}">
                    <a16:rowId xmlns:a16="http://schemas.microsoft.com/office/drawing/2014/main" val="10001"/>
                  </a:ext>
                </a:extLst>
              </a:tr>
              <a:tr h="768164">
                <a:tc>
                  <a:txBody>
                    <a:bodyPr/>
                    <a:lstStyle/>
                    <a:p>
                      <a:r>
                        <a:rPr lang="en-US" altLang="zh-CN" sz="2400" dirty="0"/>
                        <a:t>IRBM</a:t>
                      </a:r>
                      <a:endParaRPr lang="zh-CN" altLang="en-US" sz="2400" dirty="0"/>
                    </a:p>
                  </a:txBody>
                  <a:tcPr anchor="ctr" anchorCtr="1"/>
                </a:tc>
                <a:tc>
                  <a:txBody>
                    <a:bodyPr/>
                    <a:lstStyle/>
                    <a:p>
                      <a:r>
                        <a:rPr lang="en-US" altLang="zh-CN" sz="2400" dirty="0"/>
                        <a:t>300</a:t>
                      </a:r>
                      <a:endParaRPr lang="zh-CN" altLang="en-US" sz="2400" dirty="0"/>
                    </a:p>
                  </a:txBody>
                  <a:tcPr anchor="ctr" anchorCtr="1"/>
                </a:tc>
                <a:tc>
                  <a:txBody>
                    <a:bodyPr/>
                    <a:lstStyle/>
                    <a:p>
                      <a:r>
                        <a:rPr lang="en-US" altLang="zh-CN" sz="2400" dirty="0"/>
                        <a:t>200</a:t>
                      </a:r>
                      <a:endParaRPr lang="zh-CN" altLang="en-US" sz="2400" dirty="0"/>
                    </a:p>
                  </a:txBody>
                  <a:tcPr anchor="ctr" anchorCtr="1"/>
                </a:tc>
                <a:tc>
                  <a:txBody>
                    <a:bodyPr/>
                    <a:lstStyle/>
                    <a:p>
                      <a:r>
                        <a:rPr lang="en-US" altLang="zh-CN" sz="2400" dirty="0"/>
                        <a:t>3,000~5500</a:t>
                      </a:r>
                      <a:endParaRPr lang="zh-CN" altLang="en-US" sz="2400" dirty="0"/>
                    </a:p>
                  </a:txBody>
                  <a:tcPr anchor="ctr" anchorCtr="1"/>
                </a:tc>
                <a:extLst>
                  <a:ext uri="{0D108BD9-81ED-4DB2-BD59-A6C34878D82A}">
                    <a16:rowId xmlns:a16="http://schemas.microsoft.com/office/drawing/2014/main" val="10002"/>
                  </a:ext>
                </a:extLst>
              </a:tr>
              <a:tr h="768164">
                <a:tc>
                  <a:txBody>
                    <a:bodyPr/>
                    <a:lstStyle/>
                    <a:p>
                      <a:r>
                        <a:rPr lang="en-US" altLang="zh-CN" sz="2400" dirty="0"/>
                        <a:t>MRBM</a:t>
                      </a:r>
                      <a:endParaRPr lang="zh-CN" altLang="en-US" sz="2400" dirty="0"/>
                    </a:p>
                  </a:txBody>
                  <a:tcPr anchor="ctr" anchorCtr="1"/>
                </a:tc>
                <a:tc>
                  <a:txBody>
                    <a:bodyPr/>
                    <a:lstStyle/>
                    <a:p>
                      <a:r>
                        <a:rPr lang="en-US" altLang="zh-CN" sz="2400" dirty="0"/>
                        <a:t>600</a:t>
                      </a:r>
                      <a:endParaRPr lang="zh-CN" altLang="en-US" sz="2400" dirty="0"/>
                    </a:p>
                  </a:txBody>
                  <a:tcPr anchor="ctr" anchorCtr="1"/>
                </a:tc>
                <a:tc>
                  <a:txBody>
                    <a:bodyPr/>
                    <a:lstStyle/>
                    <a:p>
                      <a:r>
                        <a:rPr lang="en-US" altLang="zh-CN" sz="2400" dirty="0"/>
                        <a:t>250</a:t>
                      </a:r>
                      <a:endParaRPr lang="zh-CN" altLang="en-US" sz="2400" dirty="0"/>
                    </a:p>
                  </a:txBody>
                  <a:tcPr anchor="ctr" anchorCtr="1"/>
                </a:tc>
                <a:tc>
                  <a:txBody>
                    <a:bodyPr/>
                    <a:lstStyle/>
                    <a:p>
                      <a:r>
                        <a:rPr lang="en-US" altLang="zh-CN" sz="2400" dirty="0"/>
                        <a:t>1,000~3,000</a:t>
                      </a:r>
                      <a:endParaRPr lang="zh-CN" altLang="en-US" sz="2400" dirty="0"/>
                    </a:p>
                  </a:txBody>
                  <a:tcPr anchor="ctr" anchorCtr="1"/>
                </a:tc>
                <a:extLst>
                  <a:ext uri="{0D108BD9-81ED-4DB2-BD59-A6C34878D82A}">
                    <a16:rowId xmlns:a16="http://schemas.microsoft.com/office/drawing/2014/main" val="10003"/>
                  </a:ext>
                </a:extLst>
              </a:tr>
              <a:tr h="768164">
                <a:tc>
                  <a:txBody>
                    <a:bodyPr/>
                    <a:lstStyle/>
                    <a:p>
                      <a:r>
                        <a:rPr lang="en-US" altLang="zh-CN" sz="2400" dirty="0"/>
                        <a:t>SRBM</a:t>
                      </a:r>
                      <a:endParaRPr lang="zh-CN" altLang="en-US" sz="2400" dirty="0"/>
                    </a:p>
                  </a:txBody>
                  <a:tcPr anchor="ctr" anchorCtr="1"/>
                </a:tc>
                <a:tc>
                  <a:txBody>
                    <a:bodyPr/>
                    <a:lstStyle/>
                    <a:p>
                      <a:r>
                        <a:rPr lang="en-US" altLang="zh-CN" sz="2400" dirty="0"/>
                        <a:t>1000</a:t>
                      </a:r>
                      <a:endParaRPr lang="zh-CN" altLang="en-US" sz="2400" dirty="0"/>
                    </a:p>
                  </a:txBody>
                  <a:tcPr anchor="ctr" anchorCtr="1"/>
                </a:tc>
                <a:tc>
                  <a:txBody>
                    <a:bodyPr/>
                    <a:lstStyle/>
                    <a:p>
                      <a:r>
                        <a:rPr lang="en-US" altLang="zh-CN" sz="2400" dirty="0"/>
                        <a:t>250</a:t>
                      </a:r>
                      <a:endParaRPr lang="zh-CN" altLang="en-US" sz="2400" dirty="0"/>
                    </a:p>
                  </a:txBody>
                  <a:tcPr anchor="ctr" anchorCtr="1"/>
                </a:tc>
                <a:tc>
                  <a:txBody>
                    <a:bodyPr/>
                    <a:lstStyle/>
                    <a:p>
                      <a:r>
                        <a:rPr lang="en-US" altLang="zh-CN" sz="2400" dirty="0"/>
                        <a:t>300~1,000</a:t>
                      </a:r>
                      <a:endParaRPr lang="zh-CN" altLang="en-US" sz="2400" dirty="0"/>
                    </a:p>
                  </a:txBody>
                  <a:tcPr anchor="ctr" anchorCtr="1"/>
                </a:tc>
                <a:extLst>
                  <a:ext uri="{0D108BD9-81ED-4DB2-BD59-A6C34878D82A}">
                    <a16:rowId xmlns:a16="http://schemas.microsoft.com/office/drawing/2014/main" val="10004"/>
                  </a:ext>
                </a:extLst>
              </a:tr>
              <a:tr h="768164">
                <a:tc>
                  <a:txBody>
                    <a:bodyPr/>
                    <a:lstStyle/>
                    <a:p>
                      <a:r>
                        <a:rPr lang="en-US" altLang="zh-CN" sz="2400" dirty="0"/>
                        <a:t>GLCM</a:t>
                      </a:r>
                      <a:endParaRPr lang="zh-CN" altLang="en-US" sz="2400" dirty="0"/>
                    </a:p>
                  </a:txBody>
                  <a:tcPr anchor="ctr" anchorCtr="1"/>
                </a:tc>
                <a:tc>
                  <a:txBody>
                    <a:bodyPr/>
                    <a:lstStyle/>
                    <a:p>
                      <a:r>
                        <a:rPr lang="en-US" altLang="zh-CN" sz="2400" dirty="0"/>
                        <a:t>300</a:t>
                      </a:r>
                      <a:endParaRPr lang="zh-CN" altLang="en-US" sz="2400" dirty="0"/>
                    </a:p>
                  </a:txBody>
                  <a:tcPr anchor="ctr" anchorCtr="1"/>
                </a:tc>
                <a:tc>
                  <a:txBody>
                    <a:bodyPr/>
                    <a:lstStyle/>
                    <a:p>
                      <a:r>
                        <a:rPr lang="en-US" altLang="zh-CN" sz="2400" dirty="0"/>
                        <a:t>100</a:t>
                      </a:r>
                      <a:endParaRPr lang="zh-CN" altLang="en-US" sz="2400" dirty="0"/>
                    </a:p>
                  </a:txBody>
                  <a:tcPr anchor="ctr" anchorCtr="1"/>
                </a:tc>
                <a:tc>
                  <a:txBody>
                    <a:bodyPr/>
                    <a:lstStyle/>
                    <a:p>
                      <a:r>
                        <a:rPr lang="en-US" altLang="zh-CN" sz="2400" dirty="0"/>
                        <a:t>&gt;1,500</a:t>
                      </a:r>
                      <a:endParaRPr lang="zh-CN" altLang="en-US" sz="2400" dirty="0"/>
                    </a:p>
                  </a:txBody>
                  <a:tcPr anchor="ctr" anchorCtr="1"/>
                </a:tc>
                <a:extLst>
                  <a:ext uri="{0D108BD9-81ED-4DB2-BD59-A6C34878D82A}">
                    <a16:rowId xmlns:a16="http://schemas.microsoft.com/office/drawing/2014/main" val="10005"/>
                  </a:ext>
                </a:extLst>
              </a:tr>
            </a:tbl>
          </a:graphicData>
        </a:graphic>
      </p:graphicFrame>
      <p:sp>
        <p:nvSpPr>
          <p:cNvPr id="3" name="文本框 2">
            <a:extLst>
              <a:ext uri="{FF2B5EF4-FFF2-40B4-BE49-F238E27FC236}">
                <a16:creationId xmlns:a16="http://schemas.microsoft.com/office/drawing/2014/main" id="{A3E297D8-61C8-4D06-A797-6E4590722B9A}"/>
              </a:ext>
            </a:extLst>
          </p:cNvPr>
          <p:cNvSpPr txBox="1"/>
          <p:nvPr/>
        </p:nvSpPr>
        <p:spPr>
          <a:xfrm>
            <a:off x="539552" y="6245697"/>
            <a:ext cx="7920880" cy="276999"/>
          </a:xfrm>
          <a:prstGeom prst="rect">
            <a:avLst/>
          </a:prstGeom>
          <a:noFill/>
        </p:spPr>
        <p:txBody>
          <a:bodyPr wrap="square" rtlCol="0">
            <a:spAutoFit/>
          </a:bodyPr>
          <a:lstStyle/>
          <a:p>
            <a:r>
              <a:rPr lang="zh-CN" altLang="en-US" sz="1200" dirty="0"/>
              <a:t>来源：</a:t>
            </a:r>
            <a:r>
              <a:rPr lang="en-US" altLang="zh-CN" sz="1200" dirty="0"/>
              <a:t>2021-China-Milirary-Power-Report by US DoD</a:t>
            </a:r>
            <a:endParaRPr lang="zh-CN" altLang="en-US" sz="1200" dirty="0"/>
          </a:p>
        </p:txBody>
      </p:sp>
    </p:spTree>
    <p:extLst>
      <p:ext uri="{BB962C8B-B14F-4D97-AF65-F5344CB8AC3E}">
        <p14:creationId xmlns:p14="http://schemas.microsoft.com/office/powerpoint/2010/main" val="34686127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F0E6D-BFE1-4ECC-B274-AAA0583AE3CB}"/>
              </a:ext>
            </a:extLst>
          </p:cNvPr>
          <p:cNvSpPr>
            <a:spLocks noGrp="1"/>
          </p:cNvSpPr>
          <p:nvPr>
            <p:ph type="title"/>
          </p:nvPr>
        </p:nvSpPr>
        <p:spPr/>
        <p:txBody>
          <a:bodyPr/>
          <a:lstStyle/>
          <a:p>
            <a:r>
              <a:rPr lang="zh-CN" altLang="zh-CN" dirty="0"/>
              <a:t>战略支援部队</a:t>
            </a:r>
            <a:endParaRPr lang="zh-CN" altLang="en-US" dirty="0"/>
          </a:p>
        </p:txBody>
      </p:sp>
      <p:sp>
        <p:nvSpPr>
          <p:cNvPr id="3" name="内容占位符 2">
            <a:extLst>
              <a:ext uri="{FF2B5EF4-FFF2-40B4-BE49-F238E27FC236}">
                <a16:creationId xmlns:a16="http://schemas.microsoft.com/office/drawing/2014/main" id="{5AD6CDC6-2759-447D-A5F0-5EFC8307E252}"/>
              </a:ext>
            </a:extLst>
          </p:cNvPr>
          <p:cNvSpPr>
            <a:spLocks noGrp="1"/>
          </p:cNvSpPr>
          <p:nvPr>
            <p:ph idx="1"/>
          </p:nvPr>
        </p:nvSpPr>
        <p:spPr/>
        <p:txBody>
          <a:bodyPr/>
          <a:lstStyle/>
          <a:p>
            <a:r>
              <a:rPr lang="zh-CN" altLang="zh-CN" dirty="0"/>
              <a:t>是维护国家安全的新型作战力量，是新质作战能力的重要增长点。</a:t>
            </a:r>
            <a:endParaRPr lang="en-US" altLang="zh-CN" dirty="0"/>
          </a:p>
          <a:p>
            <a:r>
              <a:rPr lang="zh-CN" altLang="zh-CN" dirty="0"/>
              <a:t>包括战场环境保障、信息通信保障、信息安全防护、新技术试验等保障力量。</a:t>
            </a:r>
            <a:endParaRPr lang="en-US" altLang="zh-CN" dirty="0"/>
          </a:p>
          <a:p>
            <a:r>
              <a:rPr lang="zh-CN" altLang="zh-CN" dirty="0"/>
              <a:t>按照体系融合、军民融合的战略要求，推进关键领域跨越发展，推进新型作战力量加速发展、一体发展</a:t>
            </a:r>
            <a:endParaRPr lang="zh-CN" altLang="en-US" dirty="0"/>
          </a:p>
        </p:txBody>
      </p:sp>
    </p:spTree>
    <p:extLst>
      <p:ext uri="{BB962C8B-B14F-4D97-AF65-F5344CB8AC3E}">
        <p14:creationId xmlns:p14="http://schemas.microsoft.com/office/powerpoint/2010/main" val="2275460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zh-CN" altLang="en-US" dirty="0"/>
              <a:t>新时代军事战略方针</a:t>
            </a:r>
          </a:p>
        </p:txBody>
      </p:sp>
      <p:sp>
        <p:nvSpPr>
          <p:cNvPr id="144387" name="Rectangle 3"/>
          <p:cNvSpPr>
            <a:spLocks noGrp="1" noChangeArrowheads="1"/>
          </p:cNvSpPr>
          <p:nvPr>
            <p:ph idx="1"/>
          </p:nvPr>
        </p:nvSpPr>
        <p:spPr/>
        <p:txBody>
          <a:bodyPr>
            <a:normAutofit/>
          </a:bodyPr>
          <a:lstStyle/>
          <a:p>
            <a:r>
              <a:rPr lang="zh-CN" altLang="zh-CN" dirty="0"/>
              <a:t>坚持防御、自卫、后发制人原则，</a:t>
            </a:r>
            <a:endParaRPr lang="en-US" altLang="zh-CN" dirty="0"/>
          </a:p>
          <a:p>
            <a:r>
              <a:rPr lang="zh-CN" altLang="zh-CN" dirty="0"/>
              <a:t>实行积极防御，</a:t>
            </a:r>
            <a:endParaRPr lang="en-US" altLang="zh-CN" dirty="0"/>
          </a:p>
          <a:p>
            <a:r>
              <a:rPr lang="zh-CN" altLang="zh-CN" dirty="0"/>
              <a:t>坚持</a:t>
            </a:r>
            <a:r>
              <a:rPr lang="zh-CN" altLang="en-US" dirty="0"/>
              <a:t>“</a:t>
            </a:r>
            <a:r>
              <a:rPr lang="zh-CN" altLang="zh-CN" dirty="0"/>
              <a:t>人不犯我、我不犯人，人若犯我、我必犯人</a:t>
            </a:r>
            <a:r>
              <a:rPr lang="zh-CN" altLang="en-US" dirty="0"/>
              <a:t>”</a:t>
            </a:r>
            <a:r>
              <a:rPr lang="zh-CN" altLang="zh-CN" dirty="0"/>
              <a:t>，</a:t>
            </a:r>
            <a:endParaRPr lang="en-US" altLang="zh-CN" dirty="0"/>
          </a:p>
          <a:p>
            <a:r>
              <a:rPr lang="zh-CN" altLang="zh-CN" dirty="0"/>
              <a:t>强调遏制战争与打赢战争相统一，</a:t>
            </a:r>
            <a:endParaRPr lang="en-US" altLang="zh-CN" dirty="0"/>
          </a:p>
          <a:p>
            <a:r>
              <a:rPr lang="zh-CN" altLang="zh-CN" dirty="0"/>
              <a:t>强调战略上防御与战役战斗上进攻相统一。</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047C7-D7F8-4EE0-A20B-E85C8FCFA87D}"/>
              </a:ext>
            </a:extLst>
          </p:cNvPr>
          <p:cNvSpPr>
            <a:spLocks noGrp="1"/>
          </p:cNvSpPr>
          <p:nvPr>
            <p:ph type="title"/>
          </p:nvPr>
        </p:nvSpPr>
        <p:spPr/>
        <p:txBody>
          <a:bodyPr/>
          <a:lstStyle/>
          <a:p>
            <a:r>
              <a:rPr lang="zh-CN" altLang="zh-CN" dirty="0"/>
              <a:t>联勤保障部队</a:t>
            </a:r>
            <a:endParaRPr lang="zh-CN" altLang="en-US" dirty="0"/>
          </a:p>
        </p:txBody>
      </p:sp>
      <p:sp>
        <p:nvSpPr>
          <p:cNvPr id="3" name="内容占位符 2">
            <a:extLst>
              <a:ext uri="{FF2B5EF4-FFF2-40B4-BE49-F238E27FC236}">
                <a16:creationId xmlns:a16="http://schemas.microsoft.com/office/drawing/2014/main" id="{7F2C252B-159E-449F-8E96-9412B49D2CF7}"/>
              </a:ext>
            </a:extLst>
          </p:cNvPr>
          <p:cNvSpPr>
            <a:spLocks noGrp="1"/>
          </p:cNvSpPr>
          <p:nvPr>
            <p:ph idx="1"/>
          </p:nvPr>
        </p:nvSpPr>
        <p:spPr>
          <a:xfrm>
            <a:off x="179388" y="1484313"/>
            <a:ext cx="8713787" cy="4824412"/>
          </a:xfrm>
        </p:spPr>
        <p:txBody>
          <a:bodyPr>
            <a:normAutofit fontScale="92500"/>
          </a:bodyPr>
          <a:lstStyle/>
          <a:p>
            <a:r>
              <a:rPr lang="zh-CN" altLang="zh-CN" dirty="0"/>
              <a:t>是实施联勤保障和战略战役支援保障的主体力量，是中国特色现代军事力量体系的重要组成部分。</a:t>
            </a:r>
            <a:endParaRPr lang="en-US" altLang="zh-CN" dirty="0"/>
          </a:p>
          <a:p>
            <a:r>
              <a:rPr lang="zh-CN" altLang="zh-CN" dirty="0"/>
              <a:t>包括仓储、卫勤、运输投送、输油管线、工程建设管理、储备资产管理、采购等力量，</a:t>
            </a:r>
            <a:endParaRPr lang="en-US" altLang="zh-CN" dirty="0"/>
          </a:p>
          <a:p>
            <a:r>
              <a:rPr lang="zh-CN" altLang="zh-CN" dirty="0"/>
              <a:t>下辖无锡、桂林、西宁、沈阳、郑州</a:t>
            </a:r>
            <a:r>
              <a:rPr lang="en-US" altLang="zh-CN" dirty="0"/>
              <a:t>5</a:t>
            </a:r>
            <a:r>
              <a:rPr lang="zh-CN" altLang="zh-CN" dirty="0"/>
              <a:t>个联勤保障中心，以及解放军总医院、解放军疾病预防控制中心等。</a:t>
            </a:r>
            <a:endParaRPr lang="en-US" altLang="zh-CN" dirty="0"/>
          </a:p>
          <a:p>
            <a:r>
              <a:rPr lang="zh-CN" altLang="zh-CN" dirty="0"/>
              <a:t>按照联合作战、联合训练、联合保障的要求，加快融入联合作战体系，提高一体化联合保障能力</a:t>
            </a:r>
            <a:endParaRPr lang="zh-CN" altLang="en-US" dirty="0"/>
          </a:p>
        </p:txBody>
      </p:sp>
    </p:spTree>
    <p:extLst>
      <p:ext uri="{BB962C8B-B14F-4D97-AF65-F5344CB8AC3E}">
        <p14:creationId xmlns:p14="http://schemas.microsoft.com/office/powerpoint/2010/main" val="5974864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zh-CN" altLang="en-US" dirty="0"/>
              <a:t>两岸各军种军力对比</a:t>
            </a:r>
          </a:p>
        </p:txBody>
      </p:sp>
      <p:graphicFrame>
        <p:nvGraphicFramePr>
          <p:cNvPr id="117764" name="Group 4"/>
          <p:cNvGraphicFramePr>
            <a:graphicFrameLocks noGrp="1"/>
          </p:cNvGraphicFramePr>
          <p:nvPr>
            <p:ph type="tbl" idx="1"/>
            <p:extLst>
              <p:ext uri="{D42A27DB-BD31-4B8C-83A1-F6EECF244321}">
                <p14:modId xmlns:p14="http://schemas.microsoft.com/office/powerpoint/2010/main" val="3363908638"/>
              </p:ext>
            </p:extLst>
          </p:nvPr>
        </p:nvGraphicFramePr>
        <p:xfrm>
          <a:off x="179388" y="1484313"/>
          <a:ext cx="8713787" cy="4824414"/>
        </p:xfrm>
        <a:graphic>
          <a:graphicData uri="http://schemas.openxmlformats.org/drawingml/2006/table">
            <a:tbl>
              <a:tblPr/>
              <a:tblGrid>
                <a:gridCol w="3160712">
                  <a:extLst>
                    <a:ext uri="{9D8B030D-6E8A-4147-A177-3AD203B41FA5}">
                      <a16:colId xmlns:a16="http://schemas.microsoft.com/office/drawing/2014/main" val="20000"/>
                    </a:ext>
                  </a:extLst>
                </a:gridCol>
                <a:gridCol w="2784475">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5826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微软雅黑" pitchFamily="34" charset="-122"/>
                      </a:endParaRP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大陆</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台湾</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6064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总兵力</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2,000,000</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376,000</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03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陆军</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1,040,000</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88,000</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6064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空军</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约</a:t>
                      </a:r>
                      <a:r>
                        <a:rPr kumimoji="0" lang="en-US" altLang="zh-CN" sz="2800" b="0" i="0" u="none" strike="noStrike" cap="none" normalizeH="0" baseline="0" dirty="0">
                          <a:ln>
                            <a:noFill/>
                          </a:ln>
                          <a:solidFill>
                            <a:schemeClr val="tx1"/>
                          </a:solidFill>
                          <a:effectLst/>
                          <a:latin typeface="Arial" charset="0"/>
                          <a:ea typeface="微软雅黑" pitchFamily="34" charset="-122"/>
                        </a:rPr>
                        <a:t>398,000</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68,000</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6048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海军</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约</a:t>
                      </a:r>
                      <a:r>
                        <a:rPr kumimoji="0" lang="en-US" altLang="zh-CN" sz="2800" b="0" i="0" u="none" strike="noStrike" cap="none" normalizeH="0" baseline="0" dirty="0">
                          <a:ln>
                            <a:noFill/>
                          </a:ln>
                          <a:solidFill>
                            <a:schemeClr val="tx1"/>
                          </a:solidFill>
                          <a:effectLst/>
                          <a:latin typeface="Arial" charset="0"/>
                          <a:ea typeface="微软雅黑" pitchFamily="34" charset="-122"/>
                        </a:rPr>
                        <a:t>235,000</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68,000</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6064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含海军陆战队</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约</a:t>
                      </a:r>
                      <a:r>
                        <a:rPr kumimoji="0" lang="en-US" altLang="zh-CN" sz="2800" b="0" i="0" u="none" strike="noStrike" cap="none" normalizeH="0" baseline="0" dirty="0">
                          <a:ln>
                            <a:noFill/>
                          </a:ln>
                          <a:solidFill>
                            <a:schemeClr val="tx1"/>
                          </a:solidFill>
                          <a:effectLst/>
                          <a:latin typeface="Arial" charset="0"/>
                          <a:ea typeface="微软雅黑" pitchFamily="34" charset="-122"/>
                        </a:rPr>
                        <a:t>5,000</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30,000</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603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火箭军</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约</a:t>
                      </a:r>
                      <a:r>
                        <a:rPr kumimoji="0" lang="en-US" altLang="zh-CN" sz="2800" b="0" i="0" u="none" strike="noStrike" cap="none" normalizeH="0" baseline="0" dirty="0">
                          <a:ln>
                            <a:noFill/>
                          </a:ln>
                          <a:solidFill>
                            <a:schemeClr val="tx1"/>
                          </a:solidFill>
                          <a:effectLst/>
                          <a:latin typeface="Arial" charset="0"/>
                          <a:ea typeface="微软雅黑" pitchFamily="34" charset="-122"/>
                        </a:rPr>
                        <a:t>110,000</a:t>
                      </a:r>
                      <a:endParaRPr kumimoji="0" lang="zh-CN" altLang="en-US" sz="2800" b="0" i="0" u="none" strike="noStrike" cap="none" normalizeH="0" baseline="0" dirty="0">
                        <a:ln>
                          <a:noFill/>
                        </a:ln>
                        <a:solidFill>
                          <a:schemeClr val="tx1"/>
                        </a:solidFill>
                        <a:effectLst/>
                        <a:latin typeface="Arial" charset="0"/>
                        <a:ea typeface="微软雅黑" pitchFamily="34" charset="-122"/>
                      </a:endParaRP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0</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61118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(21</a:t>
                      </a:r>
                      <a:r>
                        <a:rPr kumimoji="0" lang="en-US" altLang="zh-CN" sz="2800" b="0" i="0" u="none" strike="noStrike" cap="none" normalizeH="0" baseline="0" dirty="0">
                          <a:ln>
                            <a:noFill/>
                          </a:ln>
                          <a:solidFill>
                            <a:schemeClr val="tx1"/>
                          </a:solidFill>
                          <a:effectLst/>
                          <a:latin typeface="+mn-lt"/>
                          <a:ea typeface="微软雅黑" pitchFamily="34" charset="-122"/>
                        </a:rPr>
                        <a:t>’</a:t>
                      </a:r>
                      <a:r>
                        <a:rPr kumimoji="0" lang="en-US" altLang="zh-CN" sz="2800" b="0" i="0" u="none" strike="noStrike" cap="none" normalizeH="0" baseline="0" dirty="0">
                          <a:ln>
                            <a:noFill/>
                          </a:ln>
                          <a:solidFill>
                            <a:schemeClr val="tx1"/>
                          </a:solidFill>
                          <a:effectLst/>
                          <a:latin typeface="Arial" charset="0"/>
                          <a:ea typeface="微软雅黑" pitchFamily="34" charset="-122"/>
                        </a:rPr>
                        <a:t>)</a:t>
                      </a:r>
                      <a:r>
                        <a:rPr kumimoji="0" lang="zh-CN" altLang="en-US" sz="2800" b="0" i="0" u="none" strike="noStrike" cap="none" normalizeH="0" baseline="0" dirty="0">
                          <a:ln>
                            <a:noFill/>
                          </a:ln>
                          <a:solidFill>
                            <a:schemeClr val="tx1"/>
                          </a:solidFill>
                          <a:effectLst/>
                          <a:latin typeface="Arial" charset="0"/>
                          <a:ea typeface="微软雅黑" pitchFamily="34" charset="-122"/>
                        </a:rPr>
                        <a:t>年度军费</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约</a:t>
                      </a:r>
                      <a:r>
                        <a:rPr kumimoji="0" lang="en-US" altLang="zh-CN" sz="2800" b="0" i="0" u="none" strike="noStrike" cap="none" normalizeH="0" baseline="0" dirty="0">
                          <a:ln>
                            <a:noFill/>
                          </a:ln>
                          <a:solidFill>
                            <a:schemeClr val="tx1"/>
                          </a:solidFill>
                          <a:effectLst/>
                          <a:latin typeface="Arial" charset="0"/>
                          <a:ea typeface="微软雅黑" pitchFamily="34" charset="-122"/>
                        </a:rPr>
                        <a:t>US$2090</a:t>
                      </a:r>
                      <a:r>
                        <a:rPr kumimoji="0" lang="zh-CN" altLang="en-US" sz="2800" b="0" i="0" u="none" strike="noStrike" cap="none" normalizeH="0" baseline="0" dirty="0">
                          <a:ln>
                            <a:noFill/>
                          </a:ln>
                          <a:solidFill>
                            <a:schemeClr val="tx1"/>
                          </a:solidFill>
                          <a:effectLst/>
                          <a:latin typeface="Arial" charset="0"/>
                          <a:ea typeface="微软雅黑" pitchFamily="34" charset="-122"/>
                        </a:rPr>
                        <a:t>亿</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约</a:t>
                      </a:r>
                      <a:r>
                        <a:rPr kumimoji="0" lang="en-US" altLang="zh-CN" sz="2800" b="0" i="0" u="none" strike="noStrike" cap="none" normalizeH="0" baseline="0" dirty="0">
                          <a:ln>
                            <a:noFill/>
                          </a:ln>
                          <a:solidFill>
                            <a:schemeClr val="tx1"/>
                          </a:solidFill>
                          <a:effectLst/>
                          <a:latin typeface="Arial" charset="0"/>
                          <a:ea typeface="微软雅黑" pitchFamily="34" charset="-122"/>
                        </a:rPr>
                        <a:t>US$154</a:t>
                      </a:r>
                      <a:r>
                        <a:rPr kumimoji="0" lang="zh-CN" altLang="en-US" sz="2800" b="0" i="0" u="none" strike="noStrike" cap="none" normalizeH="0" baseline="0" dirty="0">
                          <a:ln>
                            <a:noFill/>
                          </a:ln>
                          <a:solidFill>
                            <a:schemeClr val="tx1"/>
                          </a:solidFill>
                          <a:effectLst/>
                          <a:latin typeface="Arial" charset="0"/>
                          <a:ea typeface="微软雅黑" pitchFamily="34" charset="-122"/>
                        </a:rPr>
                        <a:t>亿</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28600" y="203200"/>
            <a:ext cx="7032625" cy="1077913"/>
          </a:xfrm>
        </p:spPr>
        <p:txBody>
          <a:bodyPr/>
          <a:lstStyle/>
          <a:p>
            <a:pPr algn="l"/>
            <a:r>
              <a:rPr lang="zh-CN" altLang="en-US" dirty="0"/>
              <a:t>两岸陆军对比</a:t>
            </a:r>
          </a:p>
        </p:txBody>
      </p:sp>
      <p:graphicFrame>
        <p:nvGraphicFramePr>
          <p:cNvPr id="43051" name="Group 43"/>
          <p:cNvGraphicFramePr>
            <a:graphicFrameLocks noGrp="1"/>
          </p:cNvGraphicFramePr>
          <p:nvPr>
            <p:ph type="tbl" idx="1"/>
            <p:extLst>
              <p:ext uri="{D42A27DB-BD31-4B8C-83A1-F6EECF244321}">
                <p14:modId xmlns:p14="http://schemas.microsoft.com/office/powerpoint/2010/main" val="2615892601"/>
              </p:ext>
            </p:extLst>
          </p:nvPr>
        </p:nvGraphicFramePr>
        <p:xfrm>
          <a:off x="396875" y="1916113"/>
          <a:ext cx="8351838" cy="4321177"/>
        </p:xfrm>
        <a:graphic>
          <a:graphicData uri="http://schemas.openxmlformats.org/drawingml/2006/table">
            <a:tbl>
              <a:tblPr/>
              <a:tblGrid>
                <a:gridCol w="2009775">
                  <a:extLst>
                    <a:ext uri="{9D8B030D-6E8A-4147-A177-3AD203B41FA5}">
                      <a16:colId xmlns:a16="http://schemas.microsoft.com/office/drawing/2014/main" val="20000"/>
                    </a:ext>
                  </a:extLst>
                </a:gridCol>
                <a:gridCol w="2720975">
                  <a:extLst>
                    <a:ext uri="{9D8B030D-6E8A-4147-A177-3AD203B41FA5}">
                      <a16:colId xmlns:a16="http://schemas.microsoft.com/office/drawing/2014/main" val="20001"/>
                    </a:ext>
                  </a:extLst>
                </a:gridCol>
                <a:gridCol w="3621088">
                  <a:extLst>
                    <a:ext uri="{9D8B030D-6E8A-4147-A177-3AD203B41FA5}">
                      <a16:colId xmlns:a16="http://schemas.microsoft.com/office/drawing/2014/main" val="20002"/>
                    </a:ext>
                  </a:extLst>
                </a:gridCol>
              </a:tblGrid>
              <a:tr h="7223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微软雅黑" pitchFamily="34" charset="-122"/>
                      </a:endParaRP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大陆</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台湾</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7191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人数</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1,040,000</a:t>
                      </a:r>
                      <a:endParaRPr kumimoji="0" lang="zh-CN" altLang="en-US" sz="2800" b="0" i="0" u="none" strike="noStrike" cap="none" normalizeH="0" baseline="0" dirty="0">
                        <a:ln>
                          <a:noFill/>
                        </a:ln>
                        <a:solidFill>
                          <a:schemeClr val="tx1"/>
                        </a:solidFill>
                        <a:effectLst/>
                        <a:latin typeface="Arial" charset="0"/>
                        <a:ea typeface="微软雅黑" pitchFamily="34" charset="-122"/>
                      </a:endParaRP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88,000*</a:t>
                      </a:r>
                      <a:endParaRPr kumimoji="0" lang="zh-CN" altLang="en-US" sz="2800" b="0" i="0" u="none" strike="noStrike" cap="none" normalizeH="0" baseline="0" dirty="0">
                        <a:ln>
                          <a:noFill/>
                        </a:ln>
                        <a:solidFill>
                          <a:schemeClr val="tx1"/>
                        </a:solidFill>
                        <a:effectLst/>
                        <a:latin typeface="Arial" charset="0"/>
                        <a:ea typeface="微软雅黑" pitchFamily="34" charset="-122"/>
                      </a:endParaRP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7207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编制</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13</a:t>
                      </a:r>
                      <a:r>
                        <a:rPr kumimoji="0" lang="zh-CN" altLang="en-US" sz="2800" b="0" i="0" u="none" strike="noStrike" cap="none" normalizeH="0" baseline="0" dirty="0">
                          <a:ln>
                            <a:noFill/>
                          </a:ln>
                          <a:solidFill>
                            <a:schemeClr val="tx1"/>
                          </a:solidFill>
                          <a:effectLst/>
                          <a:latin typeface="Arial" charset="0"/>
                          <a:ea typeface="微软雅黑" pitchFamily="34" charset="-122"/>
                        </a:rPr>
                        <a:t>个集团军</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3</a:t>
                      </a:r>
                      <a:r>
                        <a:rPr kumimoji="0" lang="zh-CN" altLang="en-US" sz="2800" b="0" i="0" u="none" strike="noStrike" cap="none" normalizeH="0" baseline="0" dirty="0">
                          <a:ln>
                            <a:noFill/>
                          </a:ln>
                          <a:solidFill>
                            <a:schemeClr val="tx1"/>
                          </a:solidFill>
                          <a:effectLst/>
                          <a:latin typeface="Arial" charset="0"/>
                          <a:ea typeface="微软雅黑" pitchFamily="34" charset="-122"/>
                        </a:rPr>
                        <a:t>个军</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7191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空中攻击旅</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15</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2</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7207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坦克</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6,300</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800</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7191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火炮</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7,000</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1,100</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43044" name="Picture 36" descr="army-logo"/>
          <p:cNvPicPr>
            <a:picLocks noChangeAspect="1" noChangeArrowheads="1"/>
          </p:cNvPicPr>
          <p:nvPr/>
        </p:nvPicPr>
        <p:blipFill>
          <a:blip r:embed="rId3" cstate="print"/>
          <a:srcRect/>
          <a:stretch>
            <a:fillRect/>
          </a:stretch>
        </p:blipFill>
        <p:spPr bwMode="auto">
          <a:xfrm>
            <a:off x="5940425" y="333375"/>
            <a:ext cx="1849438" cy="1195388"/>
          </a:xfrm>
          <a:prstGeom prst="rect">
            <a:avLst/>
          </a:prstGeom>
          <a:noFill/>
        </p:spPr>
      </p:pic>
      <p:pic>
        <p:nvPicPr>
          <p:cNvPr id="43046" name="Picture 38" descr="pla-army"/>
          <p:cNvPicPr>
            <a:picLocks noChangeAspect="1" noChangeArrowheads="1"/>
          </p:cNvPicPr>
          <p:nvPr/>
        </p:nvPicPr>
        <p:blipFill>
          <a:blip r:embed="rId4" cstate="print"/>
          <a:srcRect/>
          <a:stretch>
            <a:fillRect/>
          </a:stretch>
        </p:blipFill>
        <p:spPr bwMode="auto">
          <a:xfrm>
            <a:off x="4140200" y="333375"/>
            <a:ext cx="1716088" cy="1144588"/>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lgn="l"/>
            <a:r>
              <a:rPr lang="zh-CN" altLang="en-US" dirty="0"/>
              <a:t>两岸海军对比</a:t>
            </a:r>
          </a:p>
        </p:txBody>
      </p:sp>
      <p:graphicFrame>
        <p:nvGraphicFramePr>
          <p:cNvPr id="44077" name="Group 45"/>
          <p:cNvGraphicFramePr>
            <a:graphicFrameLocks noGrp="1"/>
          </p:cNvGraphicFramePr>
          <p:nvPr>
            <p:ph type="tbl" idx="1"/>
            <p:extLst>
              <p:ext uri="{D42A27DB-BD31-4B8C-83A1-F6EECF244321}">
                <p14:modId xmlns:p14="http://schemas.microsoft.com/office/powerpoint/2010/main" val="900669100"/>
              </p:ext>
            </p:extLst>
          </p:nvPr>
        </p:nvGraphicFramePr>
        <p:xfrm>
          <a:off x="468313" y="1916113"/>
          <a:ext cx="8420100" cy="4537078"/>
        </p:xfrm>
        <a:graphic>
          <a:graphicData uri="http://schemas.openxmlformats.org/drawingml/2006/table">
            <a:tbl>
              <a:tblPr/>
              <a:tblGrid>
                <a:gridCol w="3571875">
                  <a:extLst>
                    <a:ext uri="{9D8B030D-6E8A-4147-A177-3AD203B41FA5}">
                      <a16:colId xmlns:a16="http://schemas.microsoft.com/office/drawing/2014/main" val="20000"/>
                    </a:ext>
                  </a:extLst>
                </a:gridCol>
                <a:gridCol w="2381250">
                  <a:extLst>
                    <a:ext uri="{9D8B030D-6E8A-4147-A177-3AD203B41FA5}">
                      <a16:colId xmlns:a16="http://schemas.microsoft.com/office/drawing/2014/main" val="20001"/>
                    </a:ext>
                  </a:extLst>
                </a:gridCol>
                <a:gridCol w="2466975">
                  <a:extLst>
                    <a:ext uri="{9D8B030D-6E8A-4147-A177-3AD203B41FA5}">
                      <a16:colId xmlns:a16="http://schemas.microsoft.com/office/drawing/2014/main" val="20002"/>
                    </a:ext>
                  </a:extLst>
                </a:gridCol>
              </a:tblGrid>
              <a:tr h="5667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微软雅黑" pitchFamily="34" charset="-122"/>
                      </a:endParaRP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大陆</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台湾</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683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核</a:t>
                      </a:r>
                      <a:r>
                        <a:rPr kumimoji="0" lang="en-US" altLang="zh-CN" sz="2800" b="0" i="0" u="none" strike="noStrike" cap="none" normalizeH="0" baseline="0" dirty="0">
                          <a:ln>
                            <a:noFill/>
                          </a:ln>
                          <a:solidFill>
                            <a:schemeClr val="tx1"/>
                          </a:solidFill>
                          <a:effectLst/>
                          <a:latin typeface="Arial" charset="0"/>
                          <a:ea typeface="微软雅黑" pitchFamily="34" charset="-122"/>
                        </a:rPr>
                        <a:t>/</a:t>
                      </a:r>
                      <a:r>
                        <a:rPr kumimoji="0" lang="zh-CN" altLang="en-US" sz="2800" b="0" i="0" u="none" strike="noStrike" cap="none" normalizeH="0" baseline="0" dirty="0">
                          <a:ln>
                            <a:noFill/>
                          </a:ln>
                          <a:solidFill>
                            <a:schemeClr val="tx1"/>
                          </a:solidFill>
                          <a:effectLst/>
                          <a:latin typeface="Arial" charset="0"/>
                          <a:ea typeface="微软雅黑" pitchFamily="34" charset="-122"/>
                        </a:rPr>
                        <a:t>常潜艇</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15/56</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0/2</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667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驱逐舰</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32</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4</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667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护卫舰</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48</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22</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5667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导弹快艇</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86</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44</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5683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两栖作战舰艇</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57</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14</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5667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登陆舰</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70</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18</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5667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战机</a:t>
                      </a:r>
                      <a:r>
                        <a:rPr kumimoji="0" lang="en-US" altLang="zh-CN" sz="2800" b="0" i="0" u="none" strike="noStrike" cap="none" normalizeH="0" baseline="0">
                          <a:ln>
                            <a:noFill/>
                          </a:ln>
                          <a:solidFill>
                            <a:schemeClr val="tx1"/>
                          </a:solidFill>
                          <a:effectLst/>
                          <a:latin typeface="Arial" charset="0"/>
                          <a:ea typeface="微软雅黑" pitchFamily="34" charset="-122"/>
                        </a:rPr>
                        <a:t>(</a:t>
                      </a:r>
                      <a:r>
                        <a:rPr kumimoji="0" lang="zh-CN" altLang="en-US" sz="2800" b="0" i="0" u="none" strike="noStrike" cap="none" normalizeH="0" baseline="0">
                          <a:ln>
                            <a:noFill/>
                          </a:ln>
                          <a:solidFill>
                            <a:schemeClr val="tx1"/>
                          </a:solidFill>
                          <a:effectLst/>
                          <a:latin typeface="Arial" charset="0"/>
                          <a:ea typeface="微软雅黑" pitchFamily="34" charset="-122"/>
                        </a:rPr>
                        <a:t>海军航空兵</a:t>
                      </a:r>
                      <a:r>
                        <a:rPr kumimoji="0" lang="en-US" altLang="zh-CN" sz="2800" b="0" i="0" u="none" strike="noStrike" cap="none" normalizeH="0" baseline="0">
                          <a:ln>
                            <a:noFill/>
                          </a:ln>
                          <a:solidFill>
                            <a:schemeClr val="tx1"/>
                          </a:solidFill>
                          <a:effectLst/>
                          <a:latin typeface="Arial" charset="0"/>
                          <a:ea typeface="微软雅黑" pitchFamily="34" charset="-122"/>
                        </a:rPr>
                        <a:t>)</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541</a:t>
                      </a:r>
                    </a:p>
                  </a:txBody>
                  <a:tcPr marL="90000" marR="90000" marT="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微软雅黑" pitchFamily="34" charset="-122"/>
                        </a:rPr>
                        <a:t>31</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44074" name="Picture 42" descr="rocn2"/>
          <p:cNvPicPr>
            <a:picLocks noChangeAspect="1" noChangeArrowheads="1"/>
          </p:cNvPicPr>
          <p:nvPr/>
        </p:nvPicPr>
        <p:blipFill>
          <a:blip r:embed="rId2" cstate="print"/>
          <a:srcRect/>
          <a:stretch>
            <a:fillRect/>
          </a:stretch>
        </p:blipFill>
        <p:spPr bwMode="auto">
          <a:xfrm>
            <a:off x="5940425" y="260350"/>
            <a:ext cx="1476375" cy="1266825"/>
          </a:xfrm>
          <a:prstGeom prst="rect">
            <a:avLst/>
          </a:prstGeom>
          <a:noFill/>
        </p:spPr>
      </p:pic>
      <p:pic>
        <p:nvPicPr>
          <p:cNvPr id="44076" name="Picture 44" descr="planavyflag"/>
          <p:cNvPicPr>
            <a:picLocks noChangeAspect="1" noChangeArrowheads="1"/>
          </p:cNvPicPr>
          <p:nvPr/>
        </p:nvPicPr>
        <p:blipFill>
          <a:blip r:embed="rId3" cstate="print"/>
          <a:srcRect/>
          <a:stretch>
            <a:fillRect/>
          </a:stretch>
        </p:blipFill>
        <p:spPr bwMode="auto">
          <a:xfrm>
            <a:off x="4140200" y="260350"/>
            <a:ext cx="1682750" cy="1201738"/>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95288" y="260350"/>
            <a:ext cx="7243762" cy="977900"/>
          </a:xfrm>
        </p:spPr>
        <p:txBody>
          <a:bodyPr/>
          <a:lstStyle/>
          <a:p>
            <a:pPr algn="l"/>
            <a:r>
              <a:rPr lang="zh-CN" altLang="en-US" dirty="0"/>
              <a:t>两岸空军对比</a:t>
            </a:r>
          </a:p>
        </p:txBody>
      </p:sp>
      <p:graphicFrame>
        <p:nvGraphicFramePr>
          <p:cNvPr id="45105" name="Group 49"/>
          <p:cNvGraphicFramePr>
            <a:graphicFrameLocks noGrp="1"/>
          </p:cNvGraphicFramePr>
          <p:nvPr>
            <p:ph type="tbl" idx="1"/>
            <p:extLst>
              <p:ext uri="{D42A27DB-BD31-4B8C-83A1-F6EECF244321}">
                <p14:modId xmlns:p14="http://schemas.microsoft.com/office/powerpoint/2010/main" val="2477517377"/>
              </p:ext>
            </p:extLst>
          </p:nvPr>
        </p:nvGraphicFramePr>
        <p:xfrm>
          <a:off x="468313" y="1700213"/>
          <a:ext cx="8343900" cy="4735200"/>
        </p:xfrm>
        <a:graphic>
          <a:graphicData uri="http://schemas.openxmlformats.org/drawingml/2006/table">
            <a:tbl>
              <a:tblPr/>
              <a:tblGrid>
                <a:gridCol w="4171950">
                  <a:extLst>
                    <a:ext uri="{9D8B030D-6E8A-4147-A177-3AD203B41FA5}">
                      <a16:colId xmlns:a16="http://schemas.microsoft.com/office/drawing/2014/main" val="20000"/>
                    </a:ext>
                  </a:extLst>
                </a:gridCol>
                <a:gridCol w="4171950">
                  <a:extLst>
                    <a:ext uri="{9D8B030D-6E8A-4147-A177-3AD203B41FA5}">
                      <a16:colId xmlns:a16="http://schemas.microsoft.com/office/drawing/2014/main" val="20001"/>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大陆</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台湾</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歼击机：</a:t>
                      </a:r>
                      <a:r>
                        <a:rPr kumimoji="0" lang="en-US" altLang="zh-CN" sz="2800" b="0" i="0" u="none" strike="noStrike" cap="none" normalizeH="0" baseline="0" dirty="0">
                          <a:ln>
                            <a:noFill/>
                          </a:ln>
                          <a:solidFill>
                            <a:schemeClr val="tx1"/>
                          </a:solidFill>
                          <a:effectLst/>
                          <a:latin typeface="Arial" charset="0"/>
                          <a:ea typeface="微软雅黑" pitchFamily="34" charset="-122"/>
                        </a:rPr>
                        <a:t>1600</a:t>
                      </a:r>
                      <a:r>
                        <a:rPr kumimoji="0" lang="zh-CN" altLang="en-US" sz="2800" b="0" i="0" u="none" strike="noStrike" cap="none" normalizeH="0" baseline="0" dirty="0">
                          <a:ln>
                            <a:noFill/>
                          </a:ln>
                          <a:solidFill>
                            <a:schemeClr val="tx1"/>
                          </a:solidFill>
                          <a:effectLst/>
                          <a:latin typeface="Arial" charset="0"/>
                          <a:ea typeface="微软雅黑" pitchFamily="34" charset="-122"/>
                        </a:rPr>
                        <a:t>架</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战斗机</a:t>
                      </a:r>
                      <a:r>
                        <a:rPr kumimoji="0" lang="en-US" altLang="zh-CN" sz="2800" b="0" i="0" u="none" strike="noStrike" cap="none" normalizeH="0" baseline="0" dirty="0">
                          <a:ln>
                            <a:noFill/>
                          </a:ln>
                          <a:solidFill>
                            <a:schemeClr val="tx1"/>
                          </a:solidFill>
                          <a:effectLst/>
                          <a:latin typeface="Arial" charset="0"/>
                          <a:ea typeface="微软雅黑" pitchFamily="34" charset="-122"/>
                        </a:rPr>
                        <a:t>400</a:t>
                      </a:r>
                      <a:r>
                        <a:rPr kumimoji="0" lang="zh-CN" altLang="en-US" sz="2800" b="0" i="0" u="none" strike="noStrike" cap="none" normalizeH="0" baseline="0" dirty="0">
                          <a:ln>
                            <a:noFill/>
                          </a:ln>
                          <a:solidFill>
                            <a:schemeClr val="tx1"/>
                          </a:solidFill>
                          <a:effectLst/>
                          <a:latin typeface="Arial" charset="0"/>
                          <a:ea typeface="微软雅黑" pitchFamily="34" charset="-122"/>
                        </a:rPr>
                        <a:t>架，其中：</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歼</a:t>
                      </a:r>
                      <a:r>
                        <a:rPr kumimoji="0" lang="en-US" altLang="zh-CN" sz="2800" b="0" i="0" u="none" strike="noStrike" cap="none" normalizeH="0" baseline="0" dirty="0">
                          <a:ln>
                            <a:noFill/>
                          </a:ln>
                          <a:solidFill>
                            <a:schemeClr val="tx1"/>
                          </a:solidFill>
                          <a:effectLst/>
                          <a:latin typeface="Arial" charset="0"/>
                          <a:ea typeface="微软雅黑" pitchFamily="34" charset="-122"/>
                        </a:rPr>
                        <a:t>20</a:t>
                      </a:r>
                      <a:r>
                        <a:rPr kumimoji="0" lang="zh-CN" altLang="en-US" sz="2800" b="0" i="0" u="none" strike="noStrike" cap="none" normalizeH="0" baseline="0" dirty="0">
                          <a:ln>
                            <a:noFill/>
                          </a:ln>
                          <a:solidFill>
                            <a:schemeClr val="tx1"/>
                          </a:solidFill>
                          <a:effectLst/>
                          <a:latin typeface="Arial" charset="0"/>
                          <a:ea typeface="微软雅黑" pitchFamily="34" charset="-122"/>
                        </a:rPr>
                        <a:t>：</a:t>
                      </a:r>
                      <a:r>
                        <a:rPr kumimoji="0" lang="en-US" altLang="zh-CN" sz="2800" b="0" i="0" u="none" strike="noStrike" cap="none" normalizeH="0" baseline="0" dirty="0">
                          <a:ln>
                            <a:noFill/>
                          </a:ln>
                          <a:solidFill>
                            <a:schemeClr val="tx1"/>
                          </a:solidFill>
                          <a:effectLst/>
                          <a:latin typeface="Arial" charset="0"/>
                          <a:ea typeface="微软雅黑" pitchFamily="34" charset="-122"/>
                        </a:rPr>
                        <a:t> (?)</a:t>
                      </a:r>
                      <a:r>
                        <a:rPr kumimoji="0" lang="zh-CN" altLang="en-US" sz="2800" b="0" i="0" u="none" strike="noStrike" cap="none" normalizeH="0" baseline="0" dirty="0">
                          <a:ln>
                            <a:noFill/>
                          </a:ln>
                          <a:solidFill>
                            <a:schemeClr val="tx1"/>
                          </a:solidFill>
                          <a:effectLst/>
                          <a:latin typeface="Arial" charset="0"/>
                          <a:ea typeface="微软雅黑" pitchFamily="34" charset="-122"/>
                        </a:rPr>
                        <a:t>架</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F-16</a:t>
                      </a:r>
                      <a:r>
                        <a:rPr kumimoji="0" lang="zh-CN" altLang="en-US" sz="2800" b="0" i="0" u="none" strike="noStrike" cap="none" normalizeH="0" baseline="0">
                          <a:ln>
                            <a:noFill/>
                          </a:ln>
                          <a:solidFill>
                            <a:schemeClr val="tx1"/>
                          </a:solidFill>
                          <a:effectLst/>
                          <a:latin typeface="Arial" charset="0"/>
                          <a:ea typeface="微软雅黑" pitchFamily="34" charset="-122"/>
                        </a:rPr>
                        <a:t>：</a:t>
                      </a:r>
                      <a:r>
                        <a:rPr kumimoji="0" lang="en-US" altLang="zh-CN" sz="2800" b="0" i="0" u="none" strike="noStrike" cap="none" normalizeH="0" baseline="0">
                          <a:ln>
                            <a:noFill/>
                          </a:ln>
                          <a:solidFill>
                            <a:schemeClr val="tx1"/>
                          </a:solidFill>
                          <a:effectLst/>
                          <a:latin typeface="Arial" charset="0"/>
                          <a:ea typeface="微软雅黑" pitchFamily="34" charset="-122"/>
                        </a:rPr>
                        <a:t>145</a:t>
                      </a:r>
                      <a:r>
                        <a:rPr kumimoji="0" lang="zh-CN" altLang="en-US" sz="2800" b="0" i="0" u="none" strike="noStrike" cap="none" normalizeH="0" baseline="0">
                          <a:ln>
                            <a:noFill/>
                          </a:ln>
                          <a:solidFill>
                            <a:schemeClr val="tx1"/>
                          </a:solidFill>
                          <a:effectLst/>
                          <a:latin typeface="Arial" charset="0"/>
                          <a:ea typeface="微软雅黑" pitchFamily="34" charset="-122"/>
                        </a:rPr>
                        <a:t>架</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歼</a:t>
                      </a:r>
                      <a:r>
                        <a:rPr kumimoji="0" lang="en-US" altLang="zh-CN" sz="2800" b="0" i="0" u="none" strike="noStrike" cap="none" normalizeH="0" baseline="0" dirty="0">
                          <a:ln>
                            <a:noFill/>
                          </a:ln>
                          <a:solidFill>
                            <a:schemeClr val="tx1"/>
                          </a:solidFill>
                          <a:effectLst/>
                          <a:latin typeface="Arial" charset="0"/>
                          <a:ea typeface="微软雅黑" pitchFamily="34" charset="-122"/>
                        </a:rPr>
                        <a:t>11(</a:t>
                      </a:r>
                      <a:r>
                        <a:rPr kumimoji="0" lang="zh-CN" altLang="en-US" sz="2800" b="0" i="0" u="none" strike="noStrike" cap="none" normalizeH="0" baseline="0" dirty="0">
                          <a:ln>
                            <a:noFill/>
                          </a:ln>
                          <a:solidFill>
                            <a:schemeClr val="tx1"/>
                          </a:solidFill>
                          <a:effectLst/>
                          <a:latin typeface="Arial" charset="0"/>
                          <a:ea typeface="微软雅黑" pitchFamily="34" charset="-122"/>
                        </a:rPr>
                        <a:t>苏</a:t>
                      </a:r>
                      <a:r>
                        <a:rPr kumimoji="0" lang="en-US" altLang="zh-CN" sz="2800" b="0" i="0" u="none" strike="noStrike" cap="none" normalizeH="0" baseline="0" dirty="0">
                          <a:ln>
                            <a:noFill/>
                          </a:ln>
                          <a:solidFill>
                            <a:schemeClr val="tx1"/>
                          </a:solidFill>
                          <a:effectLst/>
                          <a:latin typeface="Arial" charset="0"/>
                          <a:ea typeface="微软雅黑" pitchFamily="34" charset="-122"/>
                        </a:rPr>
                        <a:t>27)</a:t>
                      </a:r>
                      <a:r>
                        <a:rPr kumimoji="0" lang="zh-CN" altLang="en-US" sz="2800" b="0" i="0" u="none" strike="noStrike" cap="none" normalizeH="0" baseline="0" dirty="0">
                          <a:ln>
                            <a:noFill/>
                          </a:ln>
                          <a:solidFill>
                            <a:schemeClr val="tx1"/>
                          </a:solidFill>
                          <a:effectLst/>
                          <a:latin typeface="Arial" charset="0"/>
                          <a:ea typeface="微软雅黑" pitchFamily="34" charset="-122"/>
                        </a:rPr>
                        <a:t>：</a:t>
                      </a:r>
                      <a:r>
                        <a:rPr kumimoji="0" lang="en-US" altLang="zh-CN" sz="2800" b="0" i="0" u="none" strike="noStrike" cap="none" normalizeH="0" baseline="0" dirty="0">
                          <a:ln>
                            <a:noFill/>
                          </a:ln>
                          <a:solidFill>
                            <a:schemeClr val="tx1"/>
                          </a:solidFill>
                          <a:effectLst/>
                          <a:latin typeface="Arial" charset="0"/>
                          <a:ea typeface="微软雅黑" pitchFamily="34" charset="-122"/>
                        </a:rPr>
                        <a:t>250</a:t>
                      </a:r>
                      <a:r>
                        <a:rPr kumimoji="0" lang="zh-CN" altLang="en-US" sz="2800" b="0" i="0" u="none" strike="noStrike" cap="none" normalizeH="0" baseline="0" dirty="0">
                          <a:ln>
                            <a:noFill/>
                          </a:ln>
                          <a:solidFill>
                            <a:schemeClr val="tx1"/>
                          </a:solidFill>
                          <a:effectLst/>
                          <a:latin typeface="Arial" charset="0"/>
                          <a:ea typeface="微软雅黑" pitchFamily="34" charset="-122"/>
                        </a:rPr>
                        <a:t>架</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幻影</a:t>
                      </a:r>
                      <a:r>
                        <a:rPr kumimoji="0" lang="en-US" altLang="zh-CN" sz="2800" b="0" i="0" u="none" strike="noStrike" cap="none" normalizeH="0" baseline="0">
                          <a:ln>
                            <a:noFill/>
                          </a:ln>
                          <a:solidFill>
                            <a:schemeClr val="tx1"/>
                          </a:solidFill>
                          <a:effectLst/>
                          <a:latin typeface="Arial" charset="0"/>
                          <a:ea typeface="微软雅黑" pitchFamily="34" charset="-122"/>
                        </a:rPr>
                        <a:t>2000-5</a:t>
                      </a:r>
                      <a:r>
                        <a:rPr kumimoji="0" lang="zh-CN" altLang="en-US" sz="2800" b="0" i="0" u="none" strike="noStrike" cap="none" normalizeH="0" baseline="0">
                          <a:ln>
                            <a:noFill/>
                          </a:ln>
                          <a:solidFill>
                            <a:schemeClr val="tx1"/>
                          </a:solidFill>
                          <a:effectLst/>
                          <a:latin typeface="Arial" charset="0"/>
                          <a:ea typeface="微软雅黑" pitchFamily="34" charset="-122"/>
                        </a:rPr>
                        <a:t>：</a:t>
                      </a:r>
                      <a:r>
                        <a:rPr kumimoji="0" lang="en-US" altLang="zh-CN" sz="2800" b="0" i="0" u="none" strike="noStrike" cap="none" normalizeH="0" baseline="0">
                          <a:ln>
                            <a:noFill/>
                          </a:ln>
                          <a:solidFill>
                            <a:schemeClr val="tx1"/>
                          </a:solidFill>
                          <a:effectLst/>
                          <a:latin typeface="Arial" charset="0"/>
                          <a:ea typeface="微软雅黑" pitchFamily="34" charset="-122"/>
                        </a:rPr>
                        <a:t>56</a:t>
                      </a:r>
                      <a:r>
                        <a:rPr kumimoji="0" lang="zh-CN" altLang="en-US" sz="2800" b="0" i="0" u="none" strike="noStrike" cap="none" normalizeH="0" baseline="0">
                          <a:ln>
                            <a:noFill/>
                          </a:ln>
                          <a:solidFill>
                            <a:schemeClr val="tx1"/>
                          </a:solidFill>
                          <a:effectLst/>
                          <a:latin typeface="Arial" charset="0"/>
                          <a:ea typeface="微软雅黑" pitchFamily="34" charset="-122"/>
                        </a:rPr>
                        <a:t>架</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65125">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歼</a:t>
                      </a:r>
                      <a:r>
                        <a:rPr kumimoji="0" lang="en-US" altLang="zh-CN" sz="2800" b="0" i="0" u="none" strike="noStrike" cap="none" normalizeH="0" baseline="0" dirty="0">
                          <a:ln>
                            <a:noFill/>
                          </a:ln>
                          <a:solidFill>
                            <a:schemeClr val="tx1"/>
                          </a:solidFill>
                          <a:effectLst/>
                          <a:latin typeface="Arial" charset="0"/>
                          <a:ea typeface="微软雅黑" pitchFamily="34" charset="-122"/>
                        </a:rPr>
                        <a:t>10</a:t>
                      </a:r>
                      <a:r>
                        <a:rPr kumimoji="0" lang="zh-CN" altLang="en-US" sz="2800" b="0" i="0" u="none" strike="noStrike" cap="none" normalizeH="0" baseline="0" dirty="0">
                          <a:ln>
                            <a:noFill/>
                          </a:ln>
                          <a:solidFill>
                            <a:schemeClr val="tx1"/>
                          </a:solidFill>
                          <a:effectLst/>
                          <a:latin typeface="Arial" charset="0"/>
                          <a:ea typeface="微软雅黑" pitchFamily="34" charset="-122"/>
                        </a:rPr>
                        <a:t>：</a:t>
                      </a:r>
                      <a:r>
                        <a:rPr kumimoji="0" lang="en-US" altLang="zh-CN" sz="2800" b="0" i="0" u="none" strike="noStrike" cap="none" normalizeH="0" baseline="0" dirty="0">
                          <a:ln>
                            <a:noFill/>
                          </a:ln>
                          <a:solidFill>
                            <a:schemeClr val="tx1"/>
                          </a:solidFill>
                          <a:effectLst/>
                          <a:latin typeface="Arial" charset="0"/>
                          <a:ea typeface="微软雅黑" pitchFamily="34" charset="-122"/>
                        </a:rPr>
                        <a:t>240</a:t>
                      </a:r>
                      <a:r>
                        <a:rPr kumimoji="0" lang="zh-CN" altLang="en-US" sz="2800" b="0" i="0" u="none" strike="noStrike" cap="none" normalizeH="0" baseline="0" dirty="0">
                          <a:ln>
                            <a:noFill/>
                          </a:ln>
                          <a:solidFill>
                            <a:schemeClr val="tx1"/>
                          </a:solidFill>
                          <a:effectLst/>
                          <a:latin typeface="Arial" charset="0"/>
                          <a:ea typeface="微软雅黑" pitchFamily="34" charset="-122"/>
                        </a:rPr>
                        <a:t>架</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IDF</a:t>
                      </a:r>
                      <a:r>
                        <a:rPr kumimoji="0" lang="zh-CN" altLang="en-US" sz="2800" b="0" i="0" u="none" strike="noStrike" cap="none" normalizeH="0" baseline="0">
                          <a:ln>
                            <a:noFill/>
                          </a:ln>
                          <a:solidFill>
                            <a:schemeClr val="tx1"/>
                          </a:solidFill>
                          <a:effectLst/>
                          <a:latin typeface="Arial" charset="0"/>
                          <a:ea typeface="微软雅黑" pitchFamily="34" charset="-122"/>
                        </a:rPr>
                        <a:t>经国号：</a:t>
                      </a:r>
                      <a:r>
                        <a:rPr kumimoji="0" lang="en-US" altLang="zh-CN" sz="2800" b="0" i="0" u="none" strike="noStrike" cap="none" normalizeH="0" baseline="0">
                          <a:ln>
                            <a:noFill/>
                          </a:ln>
                          <a:solidFill>
                            <a:schemeClr val="tx1"/>
                          </a:solidFill>
                          <a:effectLst/>
                          <a:latin typeface="Arial" charset="0"/>
                          <a:ea typeface="微软雅黑" pitchFamily="34" charset="-122"/>
                        </a:rPr>
                        <a:t>128</a:t>
                      </a:r>
                      <a:r>
                        <a:rPr kumimoji="0" lang="zh-CN" altLang="en-US" sz="2800" b="0" i="0" u="none" strike="noStrike" cap="none" normalizeH="0" baseline="0">
                          <a:ln>
                            <a:noFill/>
                          </a:ln>
                          <a:solidFill>
                            <a:schemeClr val="tx1"/>
                          </a:solidFill>
                          <a:effectLst/>
                          <a:latin typeface="Arial" charset="0"/>
                          <a:ea typeface="微软雅黑" pitchFamily="34" charset="-122"/>
                        </a:rPr>
                        <a:t>架</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65125">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歼</a:t>
                      </a:r>
                      <a:r>
                        <a:rPr kumimoji="0" lang="en-US" altLang="zh-CN" sz="2800" b="0" i="0" u="none" strike="noStrike" cap="none" normalizeH="0" baseline="0" dirty="0">
                          <a:ln>
                            <a:noFill/>
                          </a:ln>
                          <a:solidFill>
                            <a:schemeClr val="tx1"/>
                          </a:solidFill>
                          <a:effectLst/>
                          <a:latin typeface="Arial" charset="0"/>
                          <a:ea typeface="微软雅黑" pitchFamily="34" charset="-122"/>
                        </a:rPr>
                        <a:t>8</a:t>
                      </a:r>
                      <a:r>
                        <a:rPr kumimoji="0" lang="zh-CN" altLang="en-US" sz="2800" b="0" i="0" u="none" strike="noStrike" cap="none" normalizeH="0" baseline="0" dirty="0">
                          <a:ln>
                            <a:noFill/>
                          </a:ln>
                          <a:solidFill>
                            <a:schemeClr val="tx1"/>
                          </a:solidFill>
                          <a:effectLst/>
                          <a:latin typeface="Arial" charset="0"/>
                          <a:ea typeface="微软雅黑" pitchFamily="34" charset="-122"/>
                        </a:rPr>
                        <a:t>：</a:t>
                      </a:r>
                      <a:r>
                        <a:rPr kumimoji="0" lang="en-US" altLang="zh-CN" sz="2800" b="0" i="0" u="none" strike="noStrike" cap="none" normalizeH="0" baseline="0" dirty="0">
                          <a:ln>
                            <a:noFill/>
                          </a:ln>
                          <a:solidFill>
                            <a:schemeClr val="tx1"/>
                          </a:solidFill>
                          <a:effectLst/>
                          <a:latin typeface="Arial" charset="0"/>
                          <a:ea typeface="微软雅黑" pitchFamily="34" charset="-122"/>
                        </a:rPr>
                        <a:t>200</a:t>
                      </a:r>
                      <a:r>
                        <a:rPr kumimoji="0" lang="zh-CN" altLang="en-US" sz="2800" b="0" i="0" u="none" strike="noStrike" cap="none" normalizeH="0" baseline="0" dirty="0">
                          <a:ln>
                            <a:noFill/>
                          </a:ln>
                          <a:solidFill>
                            <a:schemeClr val="tx1"/>
                          </a:solidFill>
                          <a:effectLst/>
                          <a:latin typeface="Arial" charset="0"/>
                          <a:ea typeface="微软雅黑" pitchFamily="34" charset="-122"/>
                        </a:rPr>
                        <a:t>架</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F-5</a:t>
                      </a:r>
                      <a:r>
                        <a:rPr kumimoji="0" lang="zh-CN" altLang="en-US" sz="2800" b="0" i="0" u="none" strike="noStrike" cap="none" normalizeH="0" baseline="0">
                          <a:ln>
                            <a:noFill/>
                          </a:ln>
                          <a:solidFill>
                            <a:schemeClr val="tx1"/>
                          </a:solidFill>
                          <a:effectLst/>
                          <a:latin typeface="Arial" charset="0"/>
                          <a:ea typeface="微软雅黑" pitchFamily="34" charset="-122"/>
                        </a:rPr>
                        <a:t>：</a:t>
                      </a:r>
                      <a:r>
                        <a:rPr kumimoji="0" lang="en-US" altLang="zh-CN" sz="2800" b="0" i="0" u="none" strike="noStrike" cap="none" normalizeH="0" baseline="0">
                          <a:ln>
                            <a:noFill/>
                          </a:ln>
                          <a:solidFill>
                            <a:schemeClr val="tx1"/>
                          </a:solidFill>
                          <a:effectLst/>
                          <a:latin typeface="Arial" charset="0"/>
                          <a:ea typeface="微软雅黑" pitchFamily="34" charset="-122"/>
                        </a:rPr>
                        <a:t>60+</a:t>
                      </a:r>
                      <a:r>
                        <a:rPr kumimoji="0" lang="zh-CN" altLang="en-US" sz="2800" b="0" i="0" u="none" strike="noStrike" cap="none" normalizeH="0" baseline="0">
                          <a:ln>
                            <a:noFill/>
                          </a:ln>
                          <a:solidFill>
                            <a:schemeClr val="tx1"/>
                          </a:solidFill>
                          <a:effectLst/>
                          <a:latin typeface="Arial" charset="0"/>
                          <a:ea typeface="微软雅黑" pitchFamily="34" charset="-122"/>
                        </a:rPr>
                        <a:t>架</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366713">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歼</a:t>
                      </a:r>
                      <a:r>
                        <a:rPr kumimoji="0" lang="en-US" altLang="zh-CN" sz="2800" b="0" i="0" u="none" strike="noStrike" cap="none" normalizeH="0" baseline="0" dirty="0">
                          <a:ln>
                            <a:noFill/>
                          </a:ln>
                          <a:solidFill>
                            <a:schemeClr val="tx1"/>
                          </a:solidFill>
                          <a:effectLst/>
                          <a:latin typeface="Arial" charset="0"/>
                          <a:ea typeface="微软雅黑" pitchFamily="34" charset="-122"/>
                        </a:rPr>
                        <a:t>7</a:t>
                      </a:r>
                      <a:r>
                        <a:rPr kumimoji="0" lang="zh-CN" altLang="en-US" sz="2800" b="0" i="0" u="none" strike="noStrike" cap="none" normalizeH="0" baseline="0" dirty="0">
                          <a:ln>
                            <a:noFill/>
                          </a:ln>
                          <a:solidFill>
                            <a:schemeClr val="tx1"/>
                          </a:solidFill>
                          <a:effectLst/>
                          <a:latin typeface="Arial" charset="0"/>
                          <a:ea typeface="微软雅黑" pitchFamily="34" charset="-122"/>
                        </a:rPr>
                        <a:t>：</a:t>
                      </a:r>
                      <a:r>
                        <a:rPr kumimoji="0" lang="en-US" altLang="zh-CN" sz="2800" b="0" i="0" u="none" strike="noStrike" cap="none" normalizeH="0" baseline="0" dirty="0">
                          <a:ln>
                            <a:noFill/>
                          </a:ln>
                          <a:solidFill>
                            <a:schemeClr val="tx1"/>
                          </a:solidFill>
                          <a:effectLst/>
                          <a:latin typeface="Arial" charset="0"/>
                          <a:ea typeface="微软雅黑" pitchFamily="34" charset="-122"/>
                        </a:rPr>
                        <a:t>400</a:t>
                      </a:r>
                      <a:r>
                        <a:rPr kumimoji="0" lang="zh-CN" altLang="en-US" sz="2800" b="0" i="0" u="none" strike="noStrike" cap="none" normalizeH="0" baseline="0" dirty="0">
                          <a:ln>
                            <a:noFill/>
                          </a:ln>
                          <a:solidFill>
                            <a:schemeClr val="tx1"/>
                          </a:solidFill>
                          <a:effectLst/>
                          <a:latin typeface="Arial" charset="0"/>
                          <a:ea typeface="微软雅黑" pitchFamily="34" charset="-122"/>
                        </a:rPr>
                        <a:t>架</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微软雅黑" pitchFamily="34" charset="-122"/>
                      </a:endParaRP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36512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轰炸机约</a:t>
                      </a:r>
                      <a:r>
                        <a:rPr kumimoji="0" lang="en-US" altLang="zh-CN" sz="2800" b="0" i="0" u="none" strike="noStrike" cap="none" normalizeH="0" baseline="0" dirty="0">
                          <a:ln>
                            <a:noFill/>
                          </a:ln>
                          <a:solidFill>
                            <a:schemeClr val="tx1"/>
                          </a:solidFill>
                          <a:effectLst/>
                          <a:latin typeface="Arial" charset="0"/>
                          <a:ea typeface="微软雅黑" pitchFamily="34" charset="-122"/>
                        </a:rPr>
                        <a:t>450</a:t>
                      </a:r>
                      <a:r>
                        <a:rPr kumimoji="0" lang="zh-CN" altLang="en-US" sz="2800" b="0" i="0" u="none" strike="noStrike" cap="none" normalizeH="0" baseline="0" dirty="0">
                          <a:ln>
                            <a:noFill/>
                          </a:ln>
                          <a:solidFill>
                            <a:schemeClr val="tx1"/>
                          </a:solidFill>
                          <a:effectLst/>
                          <a:latin typeface="Arial" charset="0"/>
                          <a:ea typeface="微软雅黑" pitchFamily="34" charset="-122"/>
                        </a:rPr>
                        <a:t>架</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轰炸机</a:t>
                      </a:r>
                      <a:r>
                        <a:rPr kumimoji="0" lang="en-US" altLang="zh-CN" sz="2800" b="0" i="0" u="none" strike="noStrike" cap="none" normalizeH="0" baseline="0">
                          <a:ln>
                            <a:noFill/>
                          </a:ln>
                          <a:solidFill>
                            <a:schemeClr val="tx1"/>
                          </a:solidFill>
                          <a:effectLst/>
                          <a:latin typeface="Arial" charset="0"/>
                          <a:ea typeface="微软雅黑" pitchFamily="34" charset="-122"/>
                        </a:rPr>
                        <a:t>0</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3667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运输机</a:t>
                      </a:r>
                      <a:r>
                        <a:rPr kumimoji="0" lang="en-US" altLang="zh-CN" sz="2800" b="0" i="0" u="none" strike="noStrike" cap="none" normalizeH="0" baseline="0" dirty="0">
                          <a:ln>
                            <a:noFill/>
                          </a:ln>
                          <a:solidFill>
                            <a:schemeClr val="tx1"/>
                          </a:solidFill>
                          <a:effectLst/>
                          <a:latin typeface="Arial" charset="0"/>
                          <a:ea typeface="微软雅黑" pitchFamily="34" charset="-122"/>
                        </a:rPr>
                        <a:t>400</a:t>
                      </a:r>
                      <a:r>
                        <a:rPr kumimoji="0" lang="zh-CN" altLang="en-US" sz="2800" b="0" i="0" u="none" strike="noStrike" cap="none" normalizeH="0" baseline="0" dirty="0">
                          <a:ln>
                            <a:noFill/>
                          </a:ln>
                          <a:solidFill>
                            <a:schemeClr val="tx1"/>
                          </a:solidFill>
                          <a:effectLst/>
                          <a:latin typeface="Arial" charset="0"/>
                          <a:ea typeface="微软雅黑" pitchFamily="34" charset="-122"/>
                        </a:rPr>
                        <a:t>架</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运输机</a:t>
                      </a:r>
                      <a:r>
                        <a:rPr kumimoji="0" lang="en-US" altLang="zh-CN" sz="2800" b="0" i="0" u="none" strike="noStrike" cap="none" normalizeH="0" baseline="0" dirty="0">
                          <a:ln>
                            <a:noFill/>
                          </a:ln>
                          <a:solidFill>
                            <a:schemeClr val="tx1"/>
                          </a:solidFill>
                          <a:effectLst/>
                          <a:latin typeface="Arial" charset="0"/>
                          <a:ea typeface="微软雅黑" pitchFamily="34" charset="-122"/>
                        </a:rPr>
                        <a:t>30</a:t>
                      </a:r>
                      <a:r>
                        <a:rPr kumimoji="0" lang="zh-CN" altLang="en-US" sz="2800" b="0" i="0" u="none" strike="noStrike" cap="none" normalizeH="0" baseline="0" dirty="0">
                          <a:ln>
                            <a:noFill/>
                          </a:ln>
                          <a:solidFill>
                            <a:schemeClr val="tx1"/>
                          </a:solidFill>
                          <a:effectLst/>
                          <a:latin typeface="Arial" charset="0"/>
                          <a:ea typeface="微软雅黑" pitchFamily="34" charset="-122"/>
                        </a:rPr>
                        <a:t>架</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r h="36512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特战飞机</a:t>
                      </a:r>
                      <a:r>
                        <a:rPr kumimoji="0" lang="en-US" altLang="zh-CN" sz="2800" b="0" i="0" u="none" strike="noStrike" cap="none" normalizeH="0" baseline="0" dirty="0">
                          <a:ln>
                            <a:noFill/>
                          </a:ln>
                          <a:solidFill>
                            <a:schemeClr val="tx1"/>
                          </a:solidFill>
                          <a:effectLst/>
                          <a:latin typeface="Arial" charset="0"/>
                          <a:ea typeface="微软雅黑" pitchFamily="34" charset="-122"/>
                        </a:rPr>
                        <a:t>150</a:t>
                      </a:r>
                      <a:r>
                        <a:rPr kumimoji="0" lang="zh-CN" altLang="en-US" sz="2800" b="0" i="0" u="none" strike="noStrike" cap="none" normalizeH="0" baseline="0" dirty="0">
                          <a:ln>
                            <a:noFill/>
                          </a:ln>
                          <a:solidFill>
                            <a:schemeClr val="tx1"/>
                          </a:solidFill>
                          <a:effectLst/>
                          <a:latin typeface="Arial" charset="0"/>
                          <a:ea typeface="微软雅黑" pitchFamily="34" charset="-122"/>
                        </a:rPr>
                        <a:t>架</a:t>
                      </a:r>
                    </a:p>
                  </a:txBody>
                  <a:tcPr marL="90000" marR="90000" marT="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微软雅黑" pitchFamily="34" charset="-122"/>
                        </a:rPr>
                        <a:t>特战飞机</a:t>
                      </a:r>
                      <a:r>
                        <a:rPr kumimoji="0" lang="en-US" altLang="zh-CN" sz="2800" b="0" i="0" u="none" strike="noStrike" cap="none" normalizeH="0" baseline="0" dirty="0">
                          <a:ln>
                            <a:noFill/>
                          </a:ln>
                          <a:solidFill>
                            <a:schemeClr val="tx1"/>
                          </a:solidFill>
                          <a:effectLst/>
                          <a:latin typeface="Arial" charset="0"/>
                          <a:ea typeface="微软雅黑" pitchFamily="34" charset="-122"/>
                        </a:rPr>
                        <a:t>30</a:t>
                      </a:r>
                      <a:r>
                        <a:rPr kumimoji="0" lang="zh-CN" altLang="en-US" sz="2800" b="0" i="0" u="none" strike="noStrike" cap="none" normalizeH="0" baseline="0" dirty="0">
                          <a:ln>
                            <a:noFill/>
                          </a:ln>
                          <a:solidFill>
                            <a:schemeClr val="tx1"/>
                          </a:solidFill>
                          <a:effectLst/>
                          <a:latin typeface="Arial" charset="0"/>
                          <a:ea typeface="微软雅黑" pitchFamily="34" charset="-122"/>
                        </a:rPr>
                        <a:t>架</a:t>
                      </a:r>
                    </a:p>
                  </a:txBody>
                  <a:tcPr marL="90000" marR="90000" marT="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5095" name="Picture 39" descr="airforce-logo"/>
          <p:cNvPicPr>
            <a:picLocks noChangeAspect="1" noChangeArrowheads="1"/>
          </p:cNvPicPr>
          <p:nvPr/>
        </p:nvPicPr>
        <p:blipFill>
          <a:blip r:embed="rId2" cstate="print"/>
          <a:srcRect/>
          <a:stretch>
            <a:fillRect/>
          </a:stretch>
        </p:blipFill>
        <p:spPr bwMode="auto">
          <a:xfrm>
            <a:off x="5940425" y="260350"/>
            <a:ext cx="1428750" cy="1238250"/>
          </a:xfrm>
          <a:prstGeom prst="rect">
            <a:avLst/>
          </a:prstGeom>
          <a:noFill/>
        </p:spPr>
      </p:pic>
      <p:pic>
        <p:nvPicPr>
          <p:cNvPr id="45099" name="Picture 43" descr="plaaf2"/>
          <p:cNvPicPr>
            <a:picLocks noChangeAspect="1" noChangeArrowheads="1"/>
          </p:cNvPicPr>
          <p:nvPr/>
        </p:nvPicPr>
        <p:blipFill>
          <a:blip r:embed="rId3" cstate="print"/>
          <a:srcRect/>
          <a:stretch>
            <a:fillRect/>
          </a:stretch>
        </p:blipFill>
        <p:spPr bwMode="auto">
          <a:xfrm>
            <a:off x="4284663" y="260350"/>
            <a:ext cx="1476375" cy="126682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FC0EB-6FBD-42BB-AC48-C0671EF01B96}"/>
              </a:ext>
            </a:extLst>
          </p:cNvPr>
          <p:cNvSpPr>
            <a:spLocks noGrp="1"/>
          </p:cNvSpPr>
          <p:nvPr>
            <p:ph type="title"/>
          </p:nvPr>
        </p:nvSpPr>
        <p:spPr/>
        <p:txBody>
          <a:bodyPr/>
          <a:lstStyle/>
          <a:p>
            <a:r>
              <a:rPr lang="zh-CN" altLang="en-US" dirty="0"/>
              <a:t>新时代军队使命任务</a:t>
            </a:r>
          </a:p>
        </p:txBody>
      </p:sp>
      <p:sp>
        <p:nvSpPr>
          <p:cNvPr id="3" name="内容占位符 2">
            <a:extLst>
              <a:ext uri="{FF2B5EF4-FFF2-40B4-BE49-F238E27FC236}">
                <a16:creationId xmlns:a16="http://schemas.microsoft.com/office/drawing/2014/main" id="{F70F2D11-E74B-40FE-8BC1-DC7263902483}"/>
              </a:ext>
            </a:extLst>
          </p:cNvPr>
          <p:cNvSpPr>
            <a:spLocks noGrp="1"/>
          </p:cNvSpPr>
          <p:nvPr>
            <p:ph idx="1"/>
          </p:nvPr>
        </p:nvSpPr>
        <p:spPr/>
        <p:txBody>
          <a:bodyPr>
            <a:normAutofit fontScale="92500"/>
          </a:bodyPr>
          <a:lstStyle/>
          <a:p>
            <a:r>
              <a:rPr lang="zh-CN" altLang="zh-CN" dirty="0"/>
              <a:t>维护国家领土主权和海洋权益</a:t>
            </a:r>
          </a:p>
          <a:p>
            <a:r>
              <a:rPr lang="zh-CN" altLang="zh-CN" dirty="0"/>
              <a:t>保持常备不懈的战备状态</a:t>
            </a:r>
          </a:p>
          <a:p>
            <a:r>
              <a:rPr lang="zh-CN" altLang="zh-CN" dirty="0"/>
              <a:t>开展实战化军事训练</a:t>
            </a:r>
          </a:p>
          <a:p>
            <a:r>
              <a:rPr lang="zh-CN" altLang="zh-CN" dirty="0"/>
              <a:t>维护重大安全领域利益</a:t>
            </a:r>
          </a:p>
          <a:p>
            <a:r>
              <a:rPr lang="zh-CN" altLang="zh-CN" dirty="0"/>
              <a:t>遂行反恐维稳</a:t>
            </a:r>
          </a:p>
          <a:p>
            <a:r>
              <a:rPr lang="zh-CN" altLang="zh-CN" dirty="0"/>
              <a:t>维护海外利益</a:t>
            </a:r>
            <a:endParaRPr lang="en-US" altLang="zh-CN" dirty="0"/>
          </a:p>
          <a:p>
            <a:pPr lvl="1"/>
            <a:r>
              <a:rPr lang="zh-CN" altLang="zh-CN" dirty="0"/>
              <a:t>着眼弥补海外行动和保障能力差距，发展远洋力量，建设海外补给点，增强遂行多样化军事任务能力</a:t>
            </a:r>
            <a:endParaRPr lang="en-US" altLang="zh-CN" dirty="0"/>
          </a:p>
          <a:p>
            <a:r>
              <a:rPr lang="zh-CN" altLang="zh-CN" dirty="0"/>
              <a:t>参加抢险救灾</a:t>
            </a:r>
          </a:p>
        </p:txBody>
      </p:sp>
      <p:pic>
        <p:nvPicPr>
          <p:cNvPr id="2050" name="Picture 2">
            <a:extLst>
              <a:ext uri="{FF2B5EF4-FFF2-40B4-BE49-F238E27FC236}">
                <a16:creationId xmlns:a16="http://schemas.microsoft.com/office/drawing/2014/main" id="{A592294F-4C30-4ECF-B259-9CCF8678B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0"/>
            <a:ext cx="85359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822F92C-F867-4870-9615-564746D611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3" y="0"/>
            <a:ext cx="82184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图片包含 桌子&#10;&#10;描述已自动生成">
            <a:extLst>
              <a:ext uri="{FF2B5EF4-FFF2-40B4-BE49-F238E27FC236}">
                <a16:creationId xmlns:a16="http://schemas.microsoft.com/office/drawing/2014/main" id="{BD7D5FD5-8140-4F43-92D1-7B0C257F63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15373"/>
            <a:ext cx="9144000" cy="4823269"/>
          </a:xfrm>
          <a:prstGeom prst="rect">
            <a:avLst/>
          </a:prstGeom>
        </p:spPr>
      </p:pic>
    </p:spTree>
    <p:extLst>
      <p:ext uri="{BB962C8B-B14F-4D97-AF65-F5344CB8AC3E}">
        <p14:creationId xmlns:p14="http://schemas.microsoft.com/office/powerpoint/2010/main" val="72931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subTnLst>
                                    <p:set>
                                      <p:cBhvr override="childStyle">
                                        <p:cTn dur="1" fill="hold" display="0" masterRel="nextClick" afterEffect="1"/>
                                        <p:tgtEl>
                                          <p:spTgt spid="205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subTnLst>
                                    <p:set>
                                      <p:cBhvr override="childStyle">
                                        <p:cTn dur="1" fill="hold" display="0" masterRel="nextClick" afterEffect="1"/>
                                        <p:tgtEl>
                                          <p:spTgt spid="205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zh-CN" altLang="en-US" dirty="0"/>
              <a:t>有关核武器</a:t>
            </a:r>
          </a:p>
        </p:txBody>
      </p:sp>
      <p:sp>
        <p:nvSpPr>
          <p:cNvPr id="131075" name="Rectangle 3"/>
          <p:cNvSpPr>
            <a:spLocks noGrp="1" noChangeArrowheads="1"/>
          </p:cNvSpPr>
          <p:nvPr>
            <p:ph idx="1"/>
          </p:nvPr>
        </p:nvSpPr>
        <p:spPr>
          <a:xfrm>
            <a:off x="179388" y="1484784"/>
            <a:ext cx="8713787" cy="5256584"/>
          </a:xfrm>
        </p:spPr>
        <p:txBody>
          <a:bodyPr>
            <a:normAutofit/>
          </a:bodyPr>
          <a:lstStyle/>
          <a:p>
            <a:pPr>
              <a:lnSpc>
                <a:spcPct val="90000"/>
              </a:lnSpc>
            </a:pPr>
            <a:r>
              <a:rPr lang="zh-CN" altLang="en-US" dirty="0"/>
              <a:t>有核国家</a:t>
            </a:r>
          </a:p>
          <a:p>
            <a:pPr lvl="1">
              <a:lnSpc>
                <a:spcPct val="90000"/>
              </a:lnSpc>
            </a:pPr>
            <a:r>
              <a:rPr lang="zh-CN" altLang="en-US" dirty="0"/>
              <a:t>已宣布：美、俄、英、法、中，印度，巴基斯坦，朝鲜</a:t>
            </a:r>
          </a:p>
          <a:p>
            <a:pPr lvl="1">
              <a:lnSpc>
                <a:spcPct val="90000"/>
              </a:lnSpc>
            </a:pPr>
            <a:r>
              <a:rPr lang="zh-CN" altLang="en-US" dirty="0"/>
              <a:t>实际拥有但并未宣布：以色列</a:t>
            </a:r>
            <a:endParaRPr lang="en-US" altLang="zh-CN" dirty="0"/>
          </a:p>
          <a:p>
            <a:pPr>
              <a:lnSpc>
                <a:spcPct val="90000"/>
              </a:lnSpc>
            </a:pPr>
            <a:r>
              <a:rPr lang="en-US" altLang="zh-CN" dirty="0">
                <a:latin typeface="微软雅黑"/>
              </a:rPr>
              <a:t>“</a:t>
            </a:r>
            <a:r>
              <a:rPr lang="zh-CN" altLang="en-US" dirty="0"/>
              <a:t>三位一体</a:t>
            </a:r>
            <a:r>
              <a:rPr lang="zh-CN" altLang="en-US" dirty="0">
                <a:latin typeface="微软雅黑"/>
              </a:rPr>
              <a:t>”</a:t>
            </a:r>
            <a:r>
              <a:rPr lang="zh-CN" altLang="en-US" dirty="0"/>
              <a:t>的核武器体系</a:t>
            </a:r>
          </a:p>
          <a:p>
            <a:pPr lvl="1">
              <a:lnSpc>
                <a:spcPct val="90000"/>
              </a:lnSpc>
            </a:pPr>
            <a:r>
              <a:rPr lang="zh-CN" altLang="en-US" dirty="0"/>
              <a:t>洲际导弹、远程轰炸机、核潜艇</a:t>
            </a:r>
          </a:p>
          <a:p>
            <a:pPr>
              <a:lnSpc>
                <a:spcPct val="90000"/>
              </a:lnSpc>
            </a:pPr>
            <a:r>
              <a:rPr lang="zh-CN" altLang="en-US" dirty="0"/>
              <a:t>核战略类型</a:t>
            </a:r>
          </a:p>
          <a:p>
            <a:pPr lvl="1">
              <a:lnSpc>
                <a:spcPct val="90000"/>
              </a:lnSpc>
            </a:pPr>
            <a:r>
              <a:rPr lang="zh-CN" altLang="en-US" dirty="0"/>
              <a:t>明确保留首先使用核武器的权力：美、英、法</a:t>
            </a:r>
          </a:p>
          <a:p>
            <a:pPr lvl="1">
              <a:lnSpc>
                <a:spcPct val="90000"/>
              </a:lnSpc>
            </a:pPr>
            <a:r>
              <a:rPr lang="zh-CN" altLang="en-US" dirty="0"/>
              <a:t>坚持以核武器对抗包括常规武器在内的大规模入侵：俄、巴</a:t>
            </a:r>
          </a:p>
          <a:p>
            <a:pPr lvl="1">
              <a:lnSpc>
                <a:spcPct val="90000"/>
              </a:lnSpc>
            </a:pPr>
            <a:r>
              <a:rPr lang="zh-CN" altLang="en-US" dirty="0"/>
              <a:t>宣布</a:t>
            </a:r>
            <a:r>
              <a:rPr lang="zh-CN" altLang="en-US" dirty="0">
                <a:latin typeface="微软雅黑"/>
              </a:rPr>
              <a:t>“</a:t>
            </a:r>
            <a:r>
              <a:rPr lang="zh-CN" altLang="en-US" dirty="0"/>
              <a:t>不首先使用</a:t>
            </a:r>
            <a:r>
              <a:rPr lang="zh-CN" altLang="en-US" dirty="0">
                <a:latin typeface="微软雅黑"/>
              </a:rPr>
              <a:t>”</a:t>
            </a:r>
            <a:r>
              <a:rPr lang="zh-CN" altLang="en-US" dirty="0"/>
              <a:t>：中、印</a:t>
            </a:r>
          </a:p>
        </p:txBody>
      </p:sp>
    </p:spTree>
  </p:cSld>
  <p:clrMapOvr>
    <a:masterClrMapping/>
  </p:clrMapOvr>
</p:sld>
</file>

<file path=ppt/theme/theme1.xml><?xml version="1.0" encoding="utf-8"?>
<a:theme xmlns:a="http://schemas.openxmlformats.org/drawingml/2006/main" name="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Tahoma"/>
        <a:ea typeface="微软雅黑"/>
        <a:cs typeface=""/>
      </a:majorFont>
      <a:minorFont>
        <a:latin typeface="Tahom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我的课件1</Template>
  <TotalTime>0</TotalTime>
  <Words>4955</Words>
  <Application>Microsoft Office PowerPoint</Application>
  <PresentationFormat>全屏显示(4:3)</PresentationFormat>
  <Paragraphs>537</Paragraphs>
  <Slides>74</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74</vt:i4>
      </vt:variant>
    </vt:vector>
  </HeadingPairs>
  <TitlesOfParts>
    <vt:vector size="83" baseType="lpstr">
      <vt:lpstr>微软雅黑</vt:lpstr>
      <vt:lpstr>Arial</vt:lpstr>
      <vt:lpstr>Calibri</vt:lpstr>
      <vt:lpstr>Franklin Gothic Medium</vt:lpstr>
      <vt:lpstr>Open Sans</vt:lpstr>
      <vt:lpstr>Tahoma</vt:lpstr>
      <vt:lpstr>Times New Roman</vt:lpstr>
      <vt:lpstr>Wingdings</vt:lpstr>
      <vt:lpstr>default</vt:lpstr>
      <vt:lpstr>中国国防</vt:lpstr>
      <vt:lpstr>国防的概念</vt:lpstr>
      <vt:lpstr>国防的基本类型</vt:lpstr>
      <vt:lpstr>现代国防的基本特征</vt:lpstr>
      <vt:lpstr>中国军事现状(2019)</vt:lpstr>
      <vt:lpstr>中国的国防政策</vt:lpstr>
      <vt:lpstr>新时代军事战略方针</vt:lpstr>
      <vt:lpstr>新时代军队使命任务</vt:lpstr>
      <vt:lpstr>有关核武器</vt:lpstr>
      <vt:lpstr>各国核武器数量 (by SIPRI 2020)</vt:lpstr>
      <vt:lpstr>美国核战略</vt:lpstr>
      <vt:lpstr>美国《核态势报告》</vt:lpstr>
      <vt:lpstr>其他国家核战略</vt:lpstr>
      <vt:lpstr>其他国家核战略(续)</vt:lpstr>
      <vt:lpstr>其他国家核战略(续2)</vt:lpstr>
      <vt:lpstr>国际核武器条约</vt:lpstr>
      <vt:lpstr>国防体制</vt:lpstr>
      <vt:lpstr>全国人民代表大会</vt:lpstr>
      <vt:lpstr>国家主席</vt:lpstr>
      <vt:lpstr>国务院</vt:lpstr>
      <vt:lpstr>中央军事委员会</vt:lpstr>
      <vt:lpstr>国防预算</vt:lpstr>
      <vt:lpstr>SIPRI Data</vt:lpstr>
      <vt:lpstr>中央军委关于深化国防 和军队改革的意见——2016年元旦</vt:lpstr>
      <vt:lpstr>军队领导管理体系架构图</vt:lpstr>
      <vt:lpstr>军队作战指挥体系架构图</vt:lpstr>
      <vt:lpstr>武装力量构成</vt:lpstr>
      <vt:lpstr>中国武装力量——总概况</vt:lpstr>
      <vt:lpstr>中国的五大战区</vt:lpstr>
      <vt:lpstr>中国人民解放军陆军 PLA Ground Forces</vt:lpstr>
      <vt:lpstr>陆军</vt:lpstr>
      <vt:lpstr>99改式主战坦克</vt:lpstr>
      <vt:lpstr>15式主战坦克（ZTQ-15）</vt:lpstr>
      <vt:lpstr>陆军航空兵、防空火力</vt:lpstr>
      <vt:lpstr>中国人民解放军海军 PLA Navy Forces</vt:lpstr>
      <vt:lpstr>海军历程</vt:lpstr>
      <vt:lpstr>中国海军现况（仅供参考）</vt:lpstr>
      <vt:lpstr>海军</vt:lpstr>
      <vt:lpstr>“辽宁”号航空母舰</vt:lpstr>
      <vt:lpstr>第二艘航母山东舰入列</vt:lpstr>
      <vt:lpstr>现代级驱逐舰</vt:lpstr>
      <vt:lpstr>“中华神盾”驱逐舰（052C）</vt:lpstr>
      <vt:lpstr>新一代中华神盾驱逐舰052D</vt:lpstr>
      <vt:lpstr>052D首舰昆明舰172</vt:lpstr>
      <vt:lpstr>055型万吨大驱</vt:lpstr>
      <vt:lpstr>“基洛(Kilo)”级常规潜艇</vt:lpstr>
      <vt:lpstr>093(B)型核攻击潜艇</vt:lpstr>
      <vt:lpstr>094型（“晋”级）核攻击潜艇</vt:lpstr>
      <vt:lpstr>中国人民解放军空军</vt:lpstr>
      <vt:lpstr>中国人民解放军空军简史</vt:lpstr>
      <vt:lpstr>中国空军现况（仅供参考）</vt:lpstr>
      <vt:lpstr>空军</vt:lpstr>
      <vt:lpstr>歼-8 (F-8) 系列</vt:lpstr>
      <vt:lpstr>枭龙 (超七，FC-1)</vt:lpstr>
      <vt:lpstr>歼-10战斗机时间表(仅供参考)</vt:lpstr>
      <vt:lpstr>歼-10的性能数据(仅供参考)</vt:lpstr>
      <vt:lpstr>歼-10的性能数据(续,仅供参考)</vt:lpstr>
      <vt:lpstr>歼-10的相关图片(仅供参考)</vt:lpstr>
      <vt:lpstr>歼11A&amp;B（Su-27）</vt:lpstr>
      <vt:lpstr>Su-30</vt:lpstr>
      <vt:lpstr>歼-20隐形战斗机</vt:lpstr>
      <vt:lpstr>J-20 vs. J-10</vt:lpstr>
      <vt:lpstr>J-20 F-22 F-35 T-50</vt:lpstr>
      <vt:lpstr>J-31</vt:lpstr>
      <vt:lpstr>预警指挥机</vt:lpstr>
      <vt:lpstr>火箭军——原第二炮兵部队</vt:lpstr>
      <vt:lpstr>火箭军武器</vt:lpstr>
      <vt:lpstr>中国的导弹力量（仅供参考）</vt:lpstr>
      <vt:lpstr>战略支援部队</vt:lpstr>
      <vt:lpstr>联勤保障部队</vt:lpstr>
      <vt:lpstr>两岸各军种军力对比</vt:lpstr>
      <vt:lpstr>两岸陆军对比</vt:lpstr>
      <vt:lpstr>两岸海军对比</vt:lpstr>
      <vt:lpstr>两岸空军对比</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中国国防</dc:title>
  <dc:creator/>
  <cp:lastModifiedBy/>
  <cp:revision>41</cp:revision>
  <dcterms:created xsi:type="dcterms:W3CDTF">1900-12-31T16:00:00Z</dcterms:created>
  <dcterms:modified xsi:type="dcterms:W3CDTF">2022-03-09T13:50:18Z</dcterms:modified>
</cp:coreProperties>
</file>